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Default Extension="vml" ContentType="application/vnd.openxmlformats-officedocument.vmlDrawing"/>
  <Override PartName="/ppt/slides/slide89.xml" ContentType="application/vnd.openxmlformats-officedocument.presentationml.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1"/>
  </p:notesMasterIdLst>
  <p:sldIdLst>
    <p:sldId id="256" r:id="rId2"/>
    <p:sldId id="328" r:id="rId3"/>
    <p:sldId id="257" r:id="rId4"/>
    <p:sldId id="259" r:id="rId5"/>
    <p:sldId id="273" r:id="rId6"/>
    <p:sldId id="262" r:id="rId7"/>
    <p:sldId id="263" r:id="rId8"/>
    <p:sldId id="279" r:id="rId9"/>
    <p:sldId id="264" r:id="rId10"/>
    <p:sldId id="422" r:id="rId11"/>
    <p:sldId id="434" r:id="rId12"/>
    <p:sldId id="333" r:id="rId13"/>
    <p:sldId id="280" r:id="rId14"/>
    <p:sldId id="271" r:id="rId15"/>
    <p:sldId id="278" r:id="rId16"/>
    <p:sldId id="277" r:id="rId17"/>
    <p:sldId id="272" r:id="rId18"/>
    <p:sldId id="274" r:id="rId19"/>
    <p:sldId id="289" r:id="rId20"/>
    <p:sldId id="282" r:id="rId21"/>
    <p:sldId id="337" r:id="rId22"/>
    <p:sldId id="338" r:id="rId23"/>
    <p:sldId id="402" r:id="rId24"/>
    <p:sldId id="340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85" r:id="rId33"/>
    <p:sldId id="312" r:id="rId34"/>
    <p:sldId id="351" r:id="rId35"/>
    <p:sldId id="350" r:id="rId36"/>
    <p:sldId id="388" r:id="rId37"/>
    <p:sldId id="391" r:id="rId38"/>
    <p:sldId id="392" r:id="rId39"/>
    <p:sldId id="390" r:id="rId40"/>
    <p:sldId id="394" r:id="rId41"/>
    <p:sldId id="302" r:id="rId42"/>
    <p:sldId id="362" r:id="rId43"/>
    <p:sldId id="363" r:id="rId44"/>
    <p:sldId id="294" r:id="rId45"/>
    <p:sldId id="310" r:id="rId46"/>
    <p:sldId id="311" r:id="rId47"/>
    <p:sldId id="432" r:id="rId48"/>
    <p:sldId id="433" r:id="rId49"/>
    <p:sldId id="408" r:id="rId50"/>
    <p:sldId id="409" r:id="rId51"/>
    <p:sldId id="298" r:id="rId52"/>
    <p:sldId id="299" r:id="rId53"/>
    <p:sldId id="365" r:id="rId54"/>
    <p:sldId id="367" r:id="rId55"/>
    <p:sldId id="396" r:id="rId56"/>
    <p:sldId id="368" r:id="rId57"/>
    <p:sldId id="423" r:id="rId58"/>
    <p:sldId id="376" r:id="rId59"/>
    <p:sldId id="380" r:id="rId60"/>
    <p:sldId id="378" r:id="rId61"/>
    <p:sldId id="382" r:id="rId62"/>
    <p:sldId id="413" r:id="rId63"/>
    <p:sldId id="414" r:id="rId64"/>
    <p:sldId id="411" r:id="rId65"/>
    <p:sldId id="372" r:id="rId66"/>
    <p:sldId id="426" r:id="rId67"/>
    <p:sldId id="427" r:id="rId68"/>
    <p:sldId id="428" r:id="rId69"/>
    <p:sldId id="373" r:id="rId70"/>
    <p:sldId id="404" r:id="rId71"/>
    <p:sldId id="400" r:id="rId72"/>
    <p:sldId id="420" r:id="rId73"/>
    <p:sldId id="416" r:id="rId74"/>
    <p:sldId id="417" r:id="rId75"/>
    <p:sldId id="425" r:id="rId76"/>
    <p:sldId id="429" r:id="rId77"/>
    <p:sldId id="401" r:id="rId78"/>
    <p:sldId id="430" r:id="rId79"/>
    <p:sldId id="374" r:id="rId80"/>
    <p:sldId id="439" r:id="rId81"/>
    <p:sldId id="440" r:id="rId82"/>
    <p:sldId id="441" r:id="rId83"/>
    <p:sldId id="375" r:id="rId84"/>
    <p:sldId id="442" r:id="rId85"/>
    <p:sldId id="443" r:id="rId86"/>
    <p:sldId id="399" r:id="rId87"/>
    <p:sldId id="444" r:id="rId88"/>
    <p:sldId id="445" r:id="rId89"/>
    <p:sldId id="435" r:id="rId9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1" autoAdjust="0"/>
    <p:restoredTop sz="94622" autoAdjust="0"/>
  </p:normalViewPr>
  <p:slideViewPr>
    <p:cSldViewPr>
      <p:cViewPr varScale="1">
        <p:scale>
          <a:sx n="98" d="100"/>
          <a:sy n="98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2B420A-F2DD-403B-B2FA-982455DF3EA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DBA6912-E290-4426-84C5-5107EF7A3165}">
      <dgm:prSet phldrT="[Tekst]"/>
      <dgm:spPr/>
      <dgm:t>
        <a:bodyPr/>
        <a:lstStyle/>
        <a:p>
          <a:r>
            <a:rPr lang="pl-PL" dirty="0"/>
            <a:t>ONS: postępowanie</a:t>
          </a:r>
        </a:p>
      </dgm:t>
    </dgm:pt>
    <dgm:pt modelId="{D79E4765-686A-4CF6-98B9-0B3B56DB2C0C}" type="parTrans" cxnId="{64B40487-3787-4279-9E43-9B3374DF0545}">
      <dgm:prSet/>
      <dgm:spPr/>
      <dgm:t>
        <a:bodyPr/>
        <a:lstStyle/>
        <a:p>
          <a:endParaRPr lang="pl-PL"/>
        </a:p>
      </dgm:t>
    </dgm:pt>
    <dgm:pt modelId="{1114B91B-BF2A-4D24-ACE1-1BFE60B2BEC7}" type="sibTrans" cxnId="{64B40487-3787-4279-9E43-9B3374DF0545}">
      <dgm:prSet/>
      <dgm:spPr/>
      <dgm:t>
        <a:bodyPr/>
        <a:lstStyle/>
        <a:p>
          <a:endParaRPr lang="pl-PL"/>
        </a:p>
      </dgm:t>
    </dgm:pt>
    <dgm:pt modelId="{4CFFA9A6-B0C3-4FD8-9D96-F281E03EC559}">
      <dgm:prSet phldrT="[Tekst]"/>
      <dgm:spPr/>
      <dgm:t>
        <a:bodyPr/>
        <a:lstStyle/>
        <a:p>
          <a:r>
            <a:rPr lang="pl-PL" dirty="0"/>
            <a:t>ogólne</a:t>
          </a:r>
        </a:p>
      </dgm:t>
    </dgm:pt>
    <dgm:pt modelId="{F5E55F68-53F1-4637-9A94-326565656CC1}" type="parTrans" cxnId="{5E92DEA7-A52E-4FA5-81F5-BE02C9B476AE}">
      <dgm:prSet/>
      <dgm:spPr/>
      <dgm:t>
        <a:bodyPr/>
        <a:lstStyle/>
        <a:p>
          <a:endParaRPr lang="pl-PL"/>
        </a:p>
      </dgm:t>
    </dgm:pt>
    <dgm:pt modelId="{77215063-AEA4-4F78-89E7-01208D4CD00B}" type="sibTrans" cxnId="{5E92DEA7-A52E-4FA5-81F5-BE02C9B476AE}">
      <dgm:prSet/>
      <dgm:spPr/>
      <dgm:t>
        <a:bodyPr/>
        <a:lstStyle/>
        <a:p>
          <a:endParaRPr lang="pl-PL"/>
        </a:p>
      </dgm:t>
    </dgm:pt>
    <dgm:pt modelId="{BB901FAE-A22A-4E5D-A5ED-9456E1DB73C5}">
      <dgm:prSet phldrT="[Tekst]"/>
      <dgm:spPr/>
      <dgm:t>
        <a:bodyPr/>
        <a:lstStyle/>
        <a:p>
          <a:r>
            <a:rPr lang="pl-PL" dirty="0"/>
            <a:t>przyczynowe</a:t>
          </a:r>
        </a:p>
      </dgm:t>
    </dgm:pt>
    <dgm:pt modelId="{9068F3DD-F846-4F8F-AB23-120A9AE8B101}" type="sibTrans" cxnId="{AC7C9FF8-5099-4ABA-BE32-60DF34C43FA3}">
      <dgm:prSet/>
      <dgm:spPr/>
      <dgm:t>
        <a:bodyPr/>
        <a:lstStyle/>
        <a:p>
          <a:endParaRPr lang="pl-PL"/>
        </a:p>
      </dgm:t>
    </dgm:pt>
    <dgm:pt modelId="{AA20FD67-BFF2-44AA-85DE-48EA84C94C4D}" type="parTrans" cxnId="{AC7C9FF8-5099-4ABA-BE32-60DF34C43FA3}">
      <dgm:prSet/>
      <dgm:spPr/>
      <dgm:t>
        <a:bodyPr/>
        <a:lstStyle/>
        <a:p>
          <a:endParaRPr lang="pl-PL"/>
        </a:p>
      </dgm:t>
    </dgm:pt>
    <dgm:pt modelId="{A9AFCDB9-09AA-4246-823F-5F65844B0C04}" type="pres">
      <dgm:prSet presAssocID="{902B420A-F2DD-403B-B2FA-982455DF3EA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1458EDB0-3957-4774-9663-BA007B06F56E}" type="pres">
      <dgm:prSet presAssocID="{EDBA6912-E290-4426-84C5-5107EF7A3165}" presName="hierRoot1" presStyleCnt="0"/>
      <dgm:spPr/>
    </dgm:pt>
    <dgm:pt modelId="{B17D4B10-D687-40EB-9AF1-5366F22AEB98}" type="pres">
      <dgm:prSet presAssocID="{EDBA6912-E290-4426-84C5-5107EF7A3165}" presName="composite" presStyleCnt="0"/>
      <dgm:spPr/>
    </dgm:pt>
    <dgm:pt modelId="{2DD13B61-E11C-4912-B09A-AF390892D452}" type="pres">
      <dgm:prSet presAssocID="{EDBA6912-E290-4426-84C5-5107EF7A3165}" presName="background" presStyleLbl="node0" presStyleIdx="0" presStyleCnt="1"/>
      <dgm:spPr/>
    </dgm:pt>
    <dgm:pt modelId="{872FD7AB-BF4A-442E-BBAD-76B733DAA071}" type="pres">
      <dgm:prSet presAssocID="{EDBA6912-E290-4426-84C5-5107EF7A3165}" presName="text" presStyleLbl="fgAcc0" presStyleIdx="0" presStyleCnt="1" custAng="0" custScaleX="142464" custScaleY="7607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939A65A-570A-4021-921F-477B78667679}" type="pres">
      <dgm:prSet presAssocID="{EDBA6912-E290-4426-84C5-5107EF7A3165}" presName="hierChild2" presStyleCnt="0"/>
      <dgm:spPr/>
    </dgm:pt>
    <dgm:pt modelId="{BA62CC1D-03AF-4DBE-8BFE-E611E7886D58}" type="pres">
      <dgm:prSet presAssocID="{F5E55F68-53F1-4637-9A94-326565656CC1}" presName="Name10" presStyleLbl="parChTrans1D2" presStyleIdx="0" presStyleCnt="2"/>
      <dgm:spPr/>
      <dgm:t>
        <a:bodyPr/>
        <a:lstStyle/>
        <a:p>
          <a:endParaRPr lang="pl-PL"/>
        </a:p>
      </dgm:t>
    </dgm:pt>
    <dgm:pt modelId="{66DE6777-EAE3-44F6-B361-81D3736F849E}" type="pres">
      <dgm:prSet presAssocID="{4CFFA9A6-B0C3-4FD8-9D96-F281E03EC559}" presName="hierRoot2" presStyleCnt="0"/>
      <dgm:spPr/>
    </dgm:pt>
    <dgm:pt modelId="{18C985B0-CBB3-48FE-AC84-5A761868E86B}" type="pres">
      <dgm:prSet presAssocID="{4CFFA9A6-B0C3-4FD8-9D96-F281E03EC559}" presName="composite2" presStyleCnt="0"/>
      <dgm:spPr/>
    </dgm:pt>
    <dgm:pt modelId="{7ADB2EE4-AA3C-40D4-8E51-513FF5D233AA}" type="pres">
      <dgm:prSet presAssocID="{4CFFA9A6-B0C3-4FD8-9D96-F281E03EC559}" presName="background2" presStyleLbl="node2" presStyleIdx="0" presStyleCnt="2"/>
      <dgm:spPr/>
    </dgm:pt>
    <dgm:pt modelId="{474932D5-7522-4503-BA50-B8B64EB22520}" type="pres">
      <dgm:prSet presAssocID="{4CFFA9A6-B0C3-4FD8-9D96-F281E03EC55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9D8B7A6-B677-437B-8129-D4D0D76D1F2B}" type="pres">
      <dgm:prSet presAssocID="{4CFFA9A6-B0C3-4FD8-9D96-F281E03EC559}" presName="hierChild3" presStyleCnt="0"/>
      <dgm:spPr/>
    </dgm:pt>
    <dgm:pt modelId="{07A727F7-DFDB-49C1-9FE9-4C852DE61EA1}" type="pres">
      <dgm:prSet presAssocID="{AA20FD67-BFF2-44AA-85DE-48EA84C94C4D}" presName="Name10" presStyleLbl="parChTrans1D2" presStyleIdx="1" presStyleCnt="2"/>
      <dgm:spPr/>
      <dgm:t>
        <a:bodyPr/>
        <a:lstStyle/>
        <a:p>
          <a:endParaRPr lang="pl-PL"/>
        </a:p>
      </dgm:t>
    </dgm:pt>
    <dgm:pt modelId="{93273D31-8FC5-4955-854A-F7574D83513B}" type="pres">
      <dgm:prSet presAssocID="{BB901FAE-A22A-4E5D-A5ED-9456E1DB73C5}" presName="hierRoot2" presStyleCnt="0"/>
      <dgm:spPr/>
    </dgm:pt>
    <dgm:pt modelId="{77DA1575-C75F-40C4-BEAA-DF388714E345}" type="pres">
      <dgm:prSet presAssocID="{BB901FAE-A22A-4E5D-A5ED-9456E1DB73C5}" presName="composite2" presStyleCnt="0"/>
      <dgm:spPr/>
    </dgm:pt>
    <dgm:pt modelId="{2C7F351B-BB88-48AA-BF69-A1D21A877ADE}" type="pres">
      <dgm:prSet presAssocID="{BB901FAE-A22A-4E5D-A5ED-9456E1DB73C5}" presName="background2" presStyleLbl="node2" presStyleIdx="1" presStyleCnt="2"/>
      <dgm:spPr/>
    </dgm:pt>
    <dgm:pt modelId="{E3A42441-7F43-4F92-B74A-9C6B996A9F83}" type="pres">
      <dgm:prSet presAssocID="{BB901FAE-A22A-4E5D-A5ED-9456E1DB73C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16F1A3A-43E9-4632-ABD1-E0AA261715FF}" type="pres">
      <dgm:prSet presAssocID="{BB901FAE-A22A-4E5D-A5ED-9456E1DB73C5}" presName="hierChild3" presStyleCnt="0"/>
      <dgm:spPr/>
    </dgm:pt>
  </dgm:ptLst>
  <dgm:cxnLst>
    <dgm:cxn modelId="{CD6B8983-9EFE-49B7-8AA9-449410E44096}" type="presOf" srcId="{AA20FD67-BFF2-44AA-85DE-48EA84C94C4D}" destId="{07A727F7-DFDB-49C1-9FE9-4C852DE61EA1}" srcOrd="0" destOrd="0" presId="urn:microsoft.com/office/officeart/2005/8/layout/hierarchy1"/>
    <dgm:cxn modelId="{64B40487-3787-4279-9E43-9B3374DF0545}" srcId="{902B420A-F2DD-403B-B2FA-982455DF3EAB}" destId="{EDBA6912-E290-4426-84C5-5107EF7A3165}" srcOrd="0" destOrd="0" parTransId="{D79E4765-686A-4CF6-98B9-0B3B56DB2C0C}" sibTransId="{1114B91B-BF2A-4D24-ACE1-1BFE60B2BEC7}"/>
    <dgm:cxn modelId="{CC5DED9C-0612-4F71-8951-3EADDE10BDCF}" type="presOf" srcId="{EDBA6912-E290-4426-84C5-5107EF7A3165}" destId="{872FD7AB-BF4A-442E-BBAD-76B733DAA071}" srcOrd="0" destOrd="0" presId="urn:microsoft.com/office/officeart/2005/8/layout/hierarchy1"/>
    <dgm:cxn modelId="{510065D6-D286-40EE-B6EB-1A271EBFDA0D}" type="presOf" srcId="{4CFFA9A6-B0C3-4FD8-9D96-F281E03EC559}" destId="{474932D5-7522-4503-BA50-B8B64EB22520}" srcOrd="0" destOrd="0" presId="urn:microsoft.com/office/officeart/2005/8/layout/hierarchy1"/>
    <dgm:cxn modelId="{A2060E08-0C7D-4DEB-A5D3-3D43021FF138}" type="presOf" srcId="{902B420A-F2DD-403B-B2FA-982455DF3EAB}" destId="{A9AFCDB9-09AA-4246-823F-5F65844B0C04}" srcOrd="0" destOrd="0" presId="urn:microsoft.com/office/officeart/2005/8/layout/hierarchy1"/>
    <dgm:cxn modelId="{5E92DEA7-A52E-4FA5-81F5-BE02C9B476AE}" srcId="{EDBA6912-E290-4426-84C5-5107EF7A3165}" destId="{4CFFA9A6-B0C3-4FD8-9D96-F281E03EC559}" srcOrd="0" destOrd="0" parTransId="{F5E55F68-53F1-4637-9A94-326565656CC1}" sibTransId="{77215063-AEA4-4F78-89E7-01208D4CD00B}"/>
    <dgm:cxn modelId="{390575F7-7987-4816-8A64-8B1376DD7FAA}" type="presOf" srcId="{F5E55F68-53F1-4637-9A94-326565656CC1}" destId="{BA62CC1D-03AF-4DBE-8BFE-E611E7886D58}" srcOrd="0" destOrd="0" presId="urn:microsoft.com/office/officeart/2005/8/layout/hierarchy1"/>
    <dgm:cxn modelId="{AC7C9FF8-5099-4ABA-BE32-60DF34C43FA3}" srcId="{EDBA6912-E290-4426-84C5-5107EF7A3165}" destId="{BB901FAE-A22A-4E5D-A5ED-9456E1DB73C5}" srcOrd="1" destOrd="0" parTransId="{AA20FD67-BFF2-44AA-85DE-48EA84C94C4D}" sibTransId="{9068F3DD-F846-4F8F-AB23-120A9AE8B101}"/>
    <dgm:cxn modelId="{8F2FF0C1-28AE-421F-A148-7885E1D01CF6}" type="presOf" srcId="{BB901FAE-A22A-4E5D-A5ED-9456E1DB73C5}" destId="{E3A42441-7F43-4F92-B74A-9C6B996A9F83}" srcOrd="0" destOrd="0" presId="urn:microsoft.com/office/officeart/2005/8/layout/hierarchy1"/>
    <dgm:cxn modelId="{272A519C-0830-46DF-935A-2DF10DAED4E2}" type="presParOf" srcId="{A9AFCDB9-09AA-4246-823F-5F65844B0C04}" destId="{1458EDB0-3957-4774-9663-BA007B06F56E}" srcOrd="0" destOrd="0" presId="urn:microsoft.com/office/officeart/2005/8/layout/hierarchy1"/>
    <dgm:cxn modelId="{C2EBF6A9-8CF4-42B3-9E31-4FDB35A70F49}" type="presParOf" srcId="{1458EDB0-3957-4774-9663-BA007B06F56E}" destId="{B17D4B10-D687-40EB-9AF1-5366F22AEB98}" srcOrd="0" destOrd="0" presId="urn:microsoft.com/office/officeart/2005/8/layout/hierarchy1"/>
    <dgm:cxn modelId="{C07E27FC-633F-43B1-83A8-D4134F387A69}" type="presParOf" srcId="{B17D4B10-D687-40EB-9AF1-5366F22AEB98}" destId="{2DD13B61-E11C-4912-B09A-AF390892D452}" srcOrd="0" destOrd="0" presId="urn:microsoft.com/office/officeart/2005/8/layout/hierarchy1"/>
    <dgm:cxn modelId="{6A4C5AA5-8D04-4E72-B7BE-A8259AAB07B1}" type="presParOf" srcId="{B17D4B10-D687-40EB-9AF1-5366F22AEB98}" destId="{872FD7AB-BF4A-442E-BBAD-76B733DAA071}" srcOrd="1" destOrd="0" presId="urn:microsoft.com/office/officeart/2005/8/layout/hierarchy1"/>
    <dgm:cxn modelId="{94BFBB39-A76C-499E-9951-9BEE7BAEE42F}" type="presParOf" srcId="{1458EDB0-3957-4774-9663-BA007B06F56E}" destId="{C939A65A-570A-4021-921F-477B78667679}" srcOrd="1" destOrd="0" presId="urn:microsoft.com/office/officeart/2005/8/layout/hierarchy1"/>
    <dgm:cxn modelId="{AF82A0BC-5C07-4B4E-B557-512346D0D5B0}" type="presParOf" srcId="{C939A65A-570A-4021-921F-477B78667679}" destId="{BA62CC1D-03AF-4DBE-8BFE-E611E7886D58}" srcOrd="0" destOrd="0" presId="urn:microsoft.com/office/officeart/2005/8/layout/hierarchy1"/>
    <dgm:cxn modelId="{0C98A068-50CB-4028-A7CF-AA0D944F06DA}" type="presParOf" srcId="{C939A65A-570A-4021-921F-477B78667679}" destId="{66DE6777-EAE3-44F6-B361-81D3736F849E}" srcOrd="1" destOrd="0" presId="urn:microsoft.com/office/officeart/2005/8/layout/hierarchy1"/>
    <dgm:cxn modelId="{2AF5FD42-89DA-4B1B-AAD3-DAE3359E3329}" type="presParOf" srcId="{66DE6777-EAE3-44F6-B361-81D3736F849E}" destId="{18C985B0-CBB3-48FE-AC84-5A761868E86B}" srcOrd="0" destOrd="0" presId="urn:microsoft.com/office/officeart/2005/8/layout/hierarchy1"/>
    <dgm:cxn modelId="{3377DE7D-B737-4897-8232-6EE0AF059325}" type="presParOf" srcId="{18C985B0-CBB3-48FE-AC84-5A761868E86B}" destId="{7ADB2EE4-AA3C-40D4-8E51-513FF5D233AA}" srcOrd="0" destOrd="0" presId="urn:microsoft.com/office/officeart/2005/8/layout/hierarchy1"/>
    <dgm:cxn modelId="{916A0E51-B69D-4E5E-B247-3B2EC5B843E1}" type="presParOf" srcId="{18C985B0-CBB3-48FE-AC84-5A761868E86B}" destId="{474932D5-7522-4503-BA50-B8B64EB22520}" srcOrd="1" destOrd="0" presId="urn:microsoft.com/office/officeart/2005/8/layout/hierarchy1"/>
    <dgm:cxn modelId="{186FB58B-D066-455D-9CCA-CAD9A7E2F34A}" type="presParOf" srcId="{66DE6777-EAE3-44F6-B361-81D3736F849E}" destId="{F9D8B7A6-B677-437B-8129-D4D0D76D1F2B}" srcOrd="1" destOrd="0" presId="urn:microsoft.com/office/officeart/2005/8/layout/hierarchy1"/>
    <dgm:cxn modelId="{33C09151-3DD9-4CC3-9286-0920A6CEE5A5}" type="presParOf" srcId="{C939A65A-570A-4021-921F-477B78667679}" destId="{07A727F7-DFDB-49C1-9FE9-4C852DE61EA1}" srcOrd="2" destOrd="0" presId="urn:microsoft.com/office/officeart/2005/8/layout/hierarchy1"/>
    <dgm:cxn modelId="{A759BC79-D82A-48A6-8093-1D2CF29AFCC2}" type="presParOf" srcId="{C939A65A-570A-4021-921F-477B78667679}" destId="{93273D31-8FC5-4955-854A-F7574D83513B}" srcOrd="3" destOrd="0" presId="urn:microsoft.com/office/officeart/2005/8/layout/hierarchy1"/>
    <dgm:cxn modelId="{8DCCDD3F-9F61-44AF-B09A-4A0A9CAA3212}" type="presParOf" srcId="{93273D31-8FC5-4955-854A-F7574D83513B}" destId="{77DA1575-C75F-40C4-BEAA-DF388714E345}" srcOrd="0" destOrd="0" presId="urn:microsoft.com/office/officeart/2005/8/layout/hierarchy1"/>
    <dgm:cxn modelId="{4D350619-CAC4-44C4-A754-E833B293AEEE}" type="presParOf" srcId="{77DA1575-C75F-40C4-BEAA-DF388714E345}" destId="{2C7F351B-BB88-48AA-BF69-A1D21A877ADE}" srcOrd="0" destOrd="0" presId="urn:microsoft.com/office/officeart/2005/8/layout/hierarchy1"/>
    <dgm:cxn modelId="{10C5049C-9327-4B2C-A813-81914EEF2A61}" type="presParOf" srcId="{77DA1575-C75F-40C4-BEAA-DF388714E345}" destId="{E3A42441-7F43-4F92-B74A-9C6B996A9F83}" srcOrd="1" destOrd="0" presId="urn:microsoft.com/office/officeart/2005/8/layout/hierarchy1"/>
    <dgm:cxn modelId="{489E1332-4455-4627-A3AB-935DD7C1F7B7}" type="presParOf" srcId="{93273D31-8FC5-4955-854A-F7574D83513B}" destId="{616F1A3A-43E9-4632-ABD1-E0AA261715F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A9631F-3327-40F2-9B45-5B22178A89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A21B03C-815B-484A-8582-DB6858E23957}">
      <dgm:prSet phldrT="[Tekst]"/>
      <dgm:spPr/>
      <dgm:t>
        <a:bodyPr/>
        <a:lstStyle/>
        <a:p>
          <a:r>
            <a:rPr lang="pl-PL" dirty="0"/>
            <a:t>FWR</a:t>
          </a:r>
        </a:p>
      </dgm:t>
    </dgm:pt>
    <dgm:pt modelId="{5F12E816-D8E1-4E11-93C3-7FDC78588A36}" type="parTrans" cxnId="{4CCDD43E-0CE8-45D1-B6F0-CD3A2775D66F}">
      <dgm:prSet/>
      <dgm:spPr/>
      <dgm:t>
        <a:bodyPr/>
        <a:lstStyle/>
        <a:p>
          <a:endParaRPr lang="pl-PL"/>
        </a:p>
      </dgm:t>
    </dgm:pt>
    <dgm:pt modelId="{FD6349D6-FB26-4CC2-9E27-C6BF910230C0}" type="sibTrans" cxnId="{4CCDD43E-0CE8-45D1-B6F0-CD3A2775D66F}">
      <dgm:prSet/>
      <dgm:spPr/>
      <dgm:t>
        <a:bodyPr/>
        <a:lstStyle/>
        <a:p>
          <a:endParaRPr lang="pl-PL"/>
        </a:p>
      </dgm:t>
    </dgm:pt>
    <dgm:pt modelId="{4F7742BB-421A-4293-AA14-9D3FEFADA7B1}">
      <dgm:prSet phldrT="[Tekst]"/>
      <dgm:spPr/>
      <dgm:t>
        <a:bodyPr/>
        <a:lstStyle/>
        <a:p>
          <a:r>
            <a:rPr lang="pl-PL" dirty="0"/>
            <a:t>Operacja tryb nagły</a:t>
          </a:r>
        </a:p>
      </dgm:t>
    </dgm:pt>
    <dgm:pt modelId="{F610C7CB-3BB5-42EE-AE0F-A3B8DB9A7061}" type="parTrans" cxnId="{868D6E9A-B614-42CF-8601-B3E53A6C61E7}">
      <dgm:prSet/>
      <dgm:spPr/>
      <dgm:t>
        <a:bodyPr/>
        <a:lstStyle/>
        <a:p>
          <a:endParaRPr lang="pl-PL"/>
        </a:p>
      </dgm:t>
    </dgm:pt>
    <dgm:pt modelId="{0F166BD4-5E31-40BF-B62F-ED6E504CAB52}" type="sibTrans" cxnId="{868D6E9A-B614-42CF-8601-B3E53A6C61E7}">
      <dgm:prSet/>
      <dgm:spPr/>
      <dgm:t>
        <a:bodyPr/>
        <a:lstStyle/>
        <a:p>
          <a:endParaRPr lang="pl-PL"/>
        </a:p>
      </dgm:t>
    </dgm:pt>
    <dgm:pt modelId="{2900932C-F314-4BCF-BC79-D860BE364C21}">
      <dgm:prSet phldrT="[Tekst]"/>
      <dgm:spPr/>
      <dgm:t>
        <a:bodyPr/>
        <a:lstStyle/>
        <a:p>
          <a:r>
            <a:rPr lang="pl-PL" dirty="0"/>
            <a:t>VSR; pęknięcie </a:t>
          </a:r>
          <a:r>
            <a:rPr lang="pl-PL" dirty="0" err="1"/>
            <a:t>mięsnia</a:t>
          </a:r>
          <a:r>
            <a:rPr lang="pl-PL" dirty="0"/>
            <a:t> brodawkowatego</a:t>
          </a:r>
        </a:p>
      </dgm:t>
    </dgm:pt>
    <dgm:pt modelId="{8D7BBD25-0801-4271-841C-1B5361BEBD7B}" type="parTrans" cxnId="{78C5CDA5-73AE-42D8-A6AC-AE59E5CDFA45}">
      <dgm:prSet/>
      <dgm:spPr/>
      <dgm:t>
        <a:bodyPr/>
        <a:lstStyle/>
        <a:p>
          <a:endParaRPr lang="pl-PL"/>
        </a:p>
      </dgm:t>
    </dgm:pt>
    <dgm:pt modelId="{5EEFD267-842C-4DAC-A4B7-F1922FD2834C}" type="sibTrans" cxnId="{78C5CDA5-73AE-42D8-A6AC-AE59E5CDFA45}">
      <dgm:prSet/>
      <dgm:spPr/>
      <dgm:t>
        <a:bodyPr/>
        <a:lstStyle/>
        <a:p>
          <a:endParaRPr lang="pl-PL"/>
        </a:p>
      </dgm:t>
    </dgm:pt>
    <dgm:pt modelId="{78EF6A22-5D07-480B-9C3C-061F1AD3CCB4}">
      <dgm:prSet phldrT="[Tekst]"/>
      <dgm:spPr/>
      <dgm:t>
        <a:bodyPr/>
        <a:lstStyle/>
        <a:p>
          <a:r>
            <a:rPr lang="pl-PL" dirty="0"/>
            <a:t>IABP + operacja tryb pilny</a:t>
          </a:r>
        </a:p>
      </dgm:t>
    </dgm:pt>
    <dgm:pt modelId="{E85B1F09-1EE9-4777-99D2-49E513DB4E26}" type="parTrans" cxnId="{1FFE99F3-9EC5-4113-8166-3AD561A62BC9}">
      <dgm:prSet/>
      <dgm:spPr/>
      <dgm:t>
        <a:bodyPr/>
        <a:lstStyle/>
        <a:p>
          <a:endParaRPr lang="pl-PL"/>
        </a:p>
      </dgm:t>
    </dgm:pt>
    <dgm:pt modelId="{7D4EF606-0879-43FA-A79A-354846B57696}" type="sibTrans" cxnId="{1FFE99F3-9EC5-4113-8166-3AD561A62BC9}">
      <dgm:prSet/>
      <dgm:spPr/>
      <dgm:t>
        <a:bodyPr/>
        <a:lstStyle/>
        <a:p>
          <a:endParaRPr lang="pl-PL"/>
        </a:p>
      </dgm:t>
    </dgm:pt>
    <dgm:pt modelId="{65818EB3-FC02-482E-81BF-1257E0A74551}" type="pres">
      <dgm:prSet presAssocID="{03A9631F-3327-40F2-9B45-5B22178A89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5636A3F-CD42-4855-9BD2-64B730F3773C}" type="pres">
      <dgm:prSet presAssocID="{8A21B03C-815B-484A-8582-DB6858E2395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118E4B2-0C81-41F1-A46D-DAD457830B17}" type="pres">
      <dgm:prSet presAssocID="{8A21B03C-815B-484A-8582-DB6858E2395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9A37AF7-01FC-410C-A062-E80EC12F0938}" type="pres">
      <dgm:prSet presAssocID="{2900932C-F314-4BCF-BC79-D860BE364C2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0E8B398-99D2-442D-87B3-B8F85345148C}" type="pres">
      <dgm:prSet presAssocID="{2900932C-F314-4BCF-BC79-D860BE364C2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45917BB-5980-4C2E-B90D-B9312348C90B}" type="presOf" srcId="{8A21B03C-815B-484A-8582-DB6858E23957}" destId="{65636A3F-CD42-4855-9BD2-64B730F3773C}" srcOrd="0" destOrd="0" presId="urn:microsoft.com/office/officeart/2005/8/layout/vList2"/>
    <dgm:cxn modelId="{977ED330-904F-4230-8BFB-00B901018D45}" type="presOf" srcId="{03A9631F-3327-40F2-9B45-5B22178A8966}" destId="{65818EB3-FC02-482E-81BF-1257E0A74551}" srcOrd="0" destOrd="0" presId="urn:microsoft.com/office/officeart/2005/8/layout/vList2"/>
    <dgm:cxn modelId="{1FFE99F3-9EC5-4113-8166-3AD561A62BC9}" srcId="{2900932C-F314-4BCF-BC79-D860BE364C21}" destId="{78EF6A22-5D07-480B-9C3C-061F1AD3CCB4}" srcOrd="0" destOrd="0" parTransId="{E85B1F09-1EE9-4777-99D2-49E513DB4E26}" sibTransId="{7D4EF606-0879-43FA-A79A-354846B57696}"/>
    <dgm:cxn modelId="{FAB7C4F9-34FD-476A-91E0-11AF23A40113}" type="presOf" srcId="{78EF6A22-5D07-480B-9C3C-061F1AD3CCB4}" destId="{A0E8B398-99D2-442D-87B3-B8F85345148C}" srcOrd="0" destOrd="0" presId="urn:microsoft.com/office/officeart/2005/8/layout/vList2"/>
    <dgm:cxn modelId="{868D6E9A-B614-42CF-8601-B3E53A6C61E7}" srcId="{8A21B03C-815B-484A-8582-DB6858E23957}" destId="{4F7742BB-421A-4293-AA14-9D3FEFADA7B1}" srcOrd="0" destOrd="0" parTransId="{F610C7CB-3BB5-42EE-AE0F-A3B8DB9A7061}" sibTransId="{0F166BD4-5E31-40BF-B62F-ED6E504CAB52}"/>
    <dgm:cxn modelId="{6349B30D-A286-44AF-8F6D-84B04C5B33AF}" type="presOf" srcId="{2900932C-F314-4BCF-BC79-D860BE364C21}" destId="{89A37AF7-01FC-410C-A062-E80EC12F0938}" srcOrd="0" destOrd="0" presId="urn:microsoft.com/office/officeart/2005/8/layout/vList2"/>
    <dgm:cxn modelId="{6612611E-510C-4C20-83FD-3F9BFC798994}" type="presOf" srcId="{4F7742BB-421A-4293-AA14-9D3FEFADA7B1}" destId="{1118E4B2-0C81-41F1-A46D-DAD457830B17}" srcOrd="0" destOrd="0" presId="urn:microsoft.com/office/officeart/2005/8/layout/vList2"/>
    <dgm:cxn modelId="{4CCDD43E-0CE8-45D1-B6F0-CD3A2775D66F}" srcId="{03A9631F-3327-40F2-9B45-5B22178A8966}" destId="{8A21B03C-815B-484A-8582-DB6858E23957}" srcOrd="0" destOrd="0" parTransId="{5F12E816-D8E1-4E11-93C3-7FDC78588A36}" sibTransId="{FD6349D6-FB26-4CC2-9E27-C6BF910230C0}"/>
    <dgm:cxn modelId="{78C5CDA5-73AE-42D8-A6AC-AE59E5CDFA45}" srcId="{03A9631F-3327-40F2-9B45-5B22178A8966}" destId="{2900932C-F314-4BCF-BC79-D860BE364C21}" srcOrd="1" destOrd="0" parTransId="{8D7BBD25-0801-4271-841C-1B5361BEBD7B}" sibTransId="{5EEFD267-842C-4DAC-A4B7-F1922FD2834C}"/>
    <dgm:cxn modelId="{C9ADBDCD-6814-45A7-8E15-E9F7B5C24326}" type="presParOf" srcId="{65818EB3-FC02-482E-81BF-1257E0A74551}" destId="{65636A3F-CD42-4855-9BD2-64B730F3773C}" srcOrd="0" destOrd="0" presId="urn:microsoft.com/office/officeart/2005/8/layout/vList2"/>
    <dgm:cxn modelId="{8417FDBD-0C04-4F7F-80E0-522BA3700F02}" type="presParOf" srcId="{65818EB3-FC02-482E-81BF-1257E0A74551}" destId="{1118E4B2-0C81-41F1-A46D-DAD457830B17}" srcOrd="1" destOrd="0" presId="urn:microsoft.com/office/officeart/2005/8/layout/vList2"/>
    <dgm:cxn modelId="{D5A99CF4-FE10-492C-A954-003140910159}" type="presParOf" srcId="{65818EB3-FC02-482E-81BF-1257E0A74551}" destId="{89A37AF7-01FC-410C-A062-E80EC12F0938}" srcOrd="2" destOrd="0" presId="urn:microsoft.com/office/officeart/2005/8/layout/vList2"/>
    <dgm:cxn modelId="{B8B41A16-16C2-4A3B-A345-0E4EA3B72CFA}" type="presParOf" srcId="{65818EB3-FC02-482E-81BF-1257E0A74551}" destId="{A0E8B398-99D2-442D-87B3-B8F85345148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C28CAC-C8EA-47C6-8EF6-DF664B826AA9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4D99F6D-FA38-479D-8CF8-74CC7FB28F0E}">
      <dgm:prSet phldrT="[Tekst]" custT="1"/>
      <dgm:spPr/>
      <dgm:t>
        <a:bodyPr/>
        <a:lstStyle/>
        <a:p>
          <a:r>
            <a:rPr lang="pl-PL" sz="2000" dirty="0"/>
            <a:t>kurczliwość</a:t>
          </a:r>
        </a:p>
      </dgm:t>
    </dgm:pt>
    <dgm:pt modelId="{BC2BAAE8-9B66-44B6-A3AF-54AE26FC717B}" type="parTrans" cxnId="{08E5B6F1-74A9-480D-86C8-0C353AFCAD80}">
      <dgm:prSet/>
      <dgm:spPr/>
      <dgm:t>
        <a:bodyPr/>
        <a:lstStyle/>
        <a:p>
          <a:endParaRPr lang="pl-PL"/>
        </a:p>
      </dgm:t>
    </dgm:pt>
    <dgm:pt modelId="{875359E5-CB3B-459F-B66E-75403A3E1CB8}" type="sibTrans" cxnId="{08E5B6F1-74A9-480D-86C8-0C353AFCAD80}">
      <dgm:prSet/>
      <dgm:spPr/>
      <dgm:t>
        <a:bodyPr/>
        <a:lstStyle/>
        <a:p>
          <a:endParaRPr lang="pl-PL"/>
        </a:p>
      </dgm:t>
    </dgm:pt>
    <dgm:pt modelId="{A6F7E687-7BCC-4680-8C20-77A93C15BFDD}">
      <dgm:prSet phldrT="[Tekst]"/>
      <dgm:spPr/>
      <dgm:t>
        <a:bodyPr/>
        <a:lstStyle/>
        <a:p>
          <a:r>
            <a:rPr lang="pl-PL" dirty="0"/>
            <a:t>CO</a:t>
          </a:r>
        </a:p>
      </dgm:t>
    </dgm:pt>
    <dgm:pt modelId="{A758CBD3-9B66-4362-B247-2E2E639170E7}" type="parTrans" cxnId="{FD4DE8A4-3531-46F8-A705-11DD972FA7A2}">
      <dgm:prSet/>
      <dgm:spPr/>
      <dgm:t>
        <a:bodyPr/>
        <a:lstStyle/>
        <a:p>
          <a:endParaRPr lang="pl-PL"/>
        </a:p>
      </dgm:t>
    </dgm:pt>
    <dgm:pt modelId="{FBB05738-9DA4-411C-8966-B0802734783B}" type="sibTrans" cxnId="{FD4DE8A4-3531-46F8-A705-11DD972FA7A2}">
      <dgm:prSet/>
      <dgm:spPr/>
      <dgm:t>
        <a:bodyPr/>
        <a:lstStyle/>
        <a:p>
          <a:endParaRPr lang="pl-PL"/>
        </a:p>
      </dgm:t>
    </dgm:pt>
    <dgm:pt modelId="{6505BF70-07F8-445C-8E7A-E8B1EADE8BAC}">
      <dgm:prSet phldrT="[Tekst]"/>
      <dgm:spPr/>
      <dgm:t>
        <a:bodyPr/>
        <a:lstStyle/>
        <a:p>
          <a:r>
            <a:rPr lang="pl-PL" dirty="0" err="1"/>
            <a:t>afterload</a:t>
          </a:r>
          <a:endParaRPr lang="pl-PL" dirty="0"/>
        </a:p>
      </dgm:t>
    </dgm:pt>
    <dgm:pt modelId="{4F95C8CF-D380-4C5D-BCF5-3B2DF8CBD3C4}" type="parTrans" cxnId="{78453EA5-7E89-4D9C-9133-12B661CA24F2}">
      <dgm:prSet/>
      <dgm:spPr/>
      <dgm:t>
        <a:bodyPr/>
        <a:lstStyle/>
        <a:p>
          <a:endParaRPr lang="pl-PL"/>
        </a:p>
      </dgm:t>
    </dgm:pt>
    <dgm:pt modelId="{332DB00C-8627-4BD6-90E4-CBB531621C5F}" type="sibTrans" cxnId="{78453EA5-7E89-4D9C-9133-12B661CA24F2}">
      <dgm:prSet/>
      <dgm:spPr/>
      <dgm:t>
        <a:bodyPr/>
        <a:lstStyle/>
        <a:p>
          <a:endParaRPr lang="pl-PL"/>
        </a:p>
      </dgm:t>
    </dgm:pt>
    <dgm:pt modelId="{D6EE88D2-1428-4C89-B18A-4487B947B0E3}">
      <dgm:prSet phldrT="[Tekst]"/>
      <dgm:spPr/>
      <dgm:t>
        <a:bodyPr/>
        <a:lstStyle/>
        <a:p>
          <a:r>
            <a:rPr lang="pl-PL" dirty="0" err="1"/>
            <a:t>preload</a:t>
          </a:r>
          <a:endParaRPr lang="pl-PL" dirty="0"/>
        </a:p>
      </dgm:t>
    </dgm:pt>
    <dgm:pt modelId="{D4785C04-F265-4EF6-A10C-B754D9AF83AD}" type="parTrans" cxnId="{45756FCA-9AF1-4F33-ABE6-83DC3723CF55}">
      <dgm:prSet/>
      <dgm:spPr/>
      <dgm:t>
        <a:bodyPr/>
        <a:lstStyle/>
        <a:p>
          <a:endParaRPr lang="pl-PL"/>
        </a:p>
      </dgm:t>
    </dgm:pt>
    <dgm:pt modelId="{60C9CC1B-A81D-42AF-AB85-1FAC6D9C2E60}" type="sibTrans" cxnId="{45756FCA-9AF1-4F33-ABE6-83DC3723CF55}">
      <dgm:prSet/>
      <dgm:spPr/>
      <dgm:t>
        <a:bodyPr/>
        <a:lstStyle/>
        <a:p>
          <a:endParaRPr lang="pl-PL"/>
        </a:p>
      </dgm:t>
    </dgm:pt>
    <dgm:pt modelId="{072B53D8-C6D8-454B-922A-D08F2C5B1A28}">
      <dgm:prSet phldrT="[Tekst]"/>
      <dgm:spPr/>
      <dgm:t>
        <a:bodyPr/>
        <a:lstStyle/>
        <a:p>
          <a:r>
            <a:rPr lang="pl-PL" dirty="0"/>
            <a:t>HR</a:t>
          </a:r>
        </a:p>
      </dgm:t>
    </dgm:pt>
    <dgm:pt modelId="{7C51A64A-61B3-4FAE-95A7-4286E1795C58}" type="parTrans" cxnId="{36788BD0-50F6-4C63-9E58-8073E4C17E4C}">
      <dgm:prSet/>
      <dgm:spPr/>
      <dgm:t>
        <a:bodyPr/>
        <a:lstStyle/>
        <a:p>
          <a:endParaRPr lang="pl-PL"/>
        </a:p>
      </dgm:t>
    </dgm:pt>
    <dgm:pt modelId="{F8DE23F0-7453-4A45-BB42-72FCE0E81F2F}" type="sibTrans" cxnId="{36788BD0-50F6-4C63-9E58-8073E4C17E4C}">
      <dgm:prSet/>
      <dgm:spPr/>
      <dgm:t>
        <a:bodyPr/>
        <a:lstStyle/>
        <a:p>
          <a:endParaRPr lang="pl-PL"/>
        </a:p>
      </dgm:t>
    </dgm:pt>
    <dgm:pt modelId="{0AF82F8F-3AD4-4A49-8708-5981C0882AE1}" type="pres">
      <dgm:prSet presAssocID="{7EC28CAC-C8EA-47C6-8EF6-DF664B826AA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22379F9-1651-48BB-A5C3-CAF3DDE31A93}" type="pres">
      <dgm:prSet presAssocID="{64D99F6D-FA38-479D-8CF8-74CC7FB28F0E}" presName="node" presStyleLbl="node1" presStyleIdx="0" presStyleCnt="5" custScaleX="14024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9999CC7-FCEB-46CF-8381-7E8F574143FC}" type="pres">
      <dgm:prSet presAssocID="{64D99F6D-FA38-479D-8CF8-74CC7FB28F0E}" presName="spNode" presStyleCnt="0"/>
      <dgm:spPr/>
    </dgm:pt>
    <dgm:pt modelId="{7A37705F-D601-45BD-8DEF-DA4938C826A3}" type="pres">
      <dgm:prSet presAssocID="{875359E5-CB3B-459F-B66E-75403A3E1CB8}" presName="sibTrans" presStyleLbl="sibTrans1D1" presStyleIdx="0" presStyleCnt="5"/>
      <dgm:spPr/>
      <dgm:t>
        <a:bodyPr/>
        <a:lstStyle/>
        <a:p>
          <a:endParaRPr lang="pl-PL"/>
        </a:p>
      </dgm:t>
    </dgm:pt>
    <dgm:pt modelId="{CCF518C4-D00D-473E-9199-DBD5D213BA55}" type="pres">
      <dgm:prSet presAssocID="{A6F7E687-7BCC-4680-8C20-77A93C15BFD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17BD608-84D4-42C1-9BBF-1404D40AC967}" type="pres">
      <dgm:prSet presAssocID="{A6F7E687-7BCC-4680-8C20-77A93C15BFDD}" presName="spNode" presStyleCnt="0"/>
      <dgm:spPr/>
    </dgm:pt>
    <dgm:pt modelId="{1F6A339F-59A6-49A9-AF54-6DF5EF991BEE}" type="pres">
      <dgm:prSet presAssocID="{FBB05738-9DA4-411C-8966-B0802734783B}" presName="sibTrans" presStyleLbl="sibTrans1D1" presStyleIdx="1" presStyleCnt="5"/>
      <dgm:spPr/>
      <dgm:t>
        <a:bodyPr/>
        <a:lstStyle/>
        <a:p>
          <a:endParaRPr lang="pl-PL"/>
        </a:p>
      </dgm:t>
    </dgm:pt>
    <dgm:pt modelId="{62CB087D-8C81-4642-A637-A73994DDF2A5}" type="pres">
      <dgm:prSet presAssocID="{6505BF70-07F8-445C-8E7A-E8B1EADE8BA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6DBFBD3-9024-473A-A663-DECF752DDD48}" type="pres">
      <dgm:prSet presAssocID="{6505BF70-07F8-445C-8E7A-E8B1EADE8BAC}" presName="spNode" presStyleCnt="0"/>
      <dgm:spPr/>
    </dgm:pt>
    <dgm:pt modelId="{69AD2BE6-1617-4C92-B108-FD8F6B018DCE}" type="pres">
      <dgm:prSet presAssocID="{332DB00C-8627-4BD6-90E4-CBB531621C5F}" presName="sibTrans" presStyleLbl="sibTrans1D1" presStyleIdx="2" presStyleCnt="5"/>
      <dgm:spPr/>
      <dgm:t>
        <a:bodyPr/>
        <a:lstStyle/>
        <a:p>
          <a:endParaRPr lang="pl-PL"/>
        </a:p>
      </dgm:t>
    </dgm:pt>
    <dgm:pt modelId="{DAAB3FBA-140C-4211-A421-97594BA5D74B}" type="pres">
      <dgm:prSet presAssocID="{D6EE88D2-1428-4C89-B18A-4487B947B0E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4080E16-63B8-4B35-9DA1-12C936072D15}" type="pres">
      <dgm:prSet presAssocID="{D6EE88D2-1428-4C89-B18A-4487B947B0E3}" presName="spNode" presStyleCnt="0"/>
      <dgm:spPr/>
    </dgm:pt>
    <dgm:pt modelId="{ACE5228F-0188-4AD2-B928-B96F3F5A58EA}" type="pres">
      <dgm:prSet presAssocID="{60C9CC1B-A81D-42AF-AB85-1FAC6D9C2E60}" presName="sibTrans" presStyleLbl="sibTrans1D1" presStyleIdx="3" presStyleCnt="5"/>
      <dgm:spPr/>
      <dgm:t>
        <a:bodyPr/>
        <a:lstStyle/>
        <a:p>
          <a:endParaRPr lang="pl-PL"/>
        </a:p>
      </dgm:t>
    </dgm:pt>
    <dgm:pt modelId="{170872AB-9270-4B12-A407-A71504C454B7}" type="pres">
      <dgm:prSet presAssocID="{072B53D8-C6D8-454B-922A-D08F2C5B1A2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BA44C3C-0BC3-4F42-BFE2-56234A948AA5}" type="pres">
      <dgm:prSet presAssocID="{072B53D8-C6D8-454B-922A-D08F2C5B1A28}" presName="spNode" presStyleCnt="0"/>
      <dgm:spPr/>
    </dgm:pt>
    <dgm:pt modelId="{36BD7E82-41B1-409F-9E43-2CBF5EE4C824}" type="pres">
      <dgm:prSet presAssocID="{F8DE23F0-7453-4A45-BB42-72FCE0E81F2F}" presName="sibTrans" presStyleLbl="sibTrans1D1" presStyleIdx="4" presStyleCnt="5"/>
      <dgm:spPr/>
      <dgm:t>
        <a:bodyPr/>
        <a:lstStyle/>
        <a:p>
          <a:endParaRPr lang="pl-PL"/>
        </a:p>
      </dgm:t>
    </dgm:pt>
  </dgm:ptLst>
  <dgm:cxnLst>
    <dgm:cxn modelId="{62E610FA-3CD5-496B-9C7C-00B0942A8F1C}" type="presOf" srcId="{6505BF70-07F8-445C-8E7A-E8B1EADE8BAC}" destId="{62CB087D-8C81-4642-A637-A73994DDF2A5}" srcOrd="0" destOrd="0" presId="urn:microsoft.com/office/officeart/2005/8/layout/cycle6"/>
    <dgm:cxn modelId="{45756FCA-9AF1-4F33-ABE6-83DC3723CF55}" srcId="{7EC28CAC-C8EA-47C6-8EF6-DF664B826AA9}" destId="{D6EE88D2-1428-4C89-B18A-4487B947B0E3}" srcOrd="3" destOrd="0" parTransId="{D4785C04-F265-4EF6-A10C-B754D9AF83AD}" sibTransId="{60C9CC1B-A81D-42AF-AB85-1FAC6D9C2E60}"/>
    <dgm:cxn modelId="{0EB9E959-AE2E-4E59-AF0E-80DAE617146A}" type="presOf" srcId="{875359E5-CB3B-459F-B66E-75403A3E1CB8}" destId="{7A37705F-D601-45BD-8DEF-DA4938C826A3}" srcOrd="0" destOrd="0" presId="urn:microsoft.com/office/officeart/2005/8/layout/cycle6"/>
    <dgm:cxn modelId="{78453EA5-7E89-4D9C-9133-12B661CA24F2}" srcId="{7EC28CAC-C8EA-47C6-8EF6-DF664B826AA9}" destId="{6505BF70-07F8-445C-8E7A-E8B1EADE8BAC}" srcOrd="2" destOrd="0" parTransId="{4F95C8CF-D380-4C5D-BCF5-3B2DF8CBD3C4}" sibTransId="{332DB00C-8627-4BD6-90E4-CBB531621C5F}"/>
    <dgm:cxn modelId="{7058773F-D2C4-4A5A-9AE0-59EFC66B9299}" type="presOf" srcId="{D6EE88D2-1428-4C89-B18A-4487B947B0E3}" destId="{DAAB3FBA-140C-4211-A421-97594BA5D74B}" srcOrd="0" destOrd="0" presId="urn:microsoft.com/office/officeart/2005/8/layout/cycle6"/>
    <dgm:cxn modelId="{29BB982F-9E87-4ED5-BB84-7BC3FA159443}" type="presOf" srcId="{072B53D8-C6D8-454B-922A-D08F2C5B1A28}" destId="{170872AB-9270-4B12-A407-A71504C454B7}" srcOrd="0" destOrd="0" presId="urn:microsoft.com/office/officeart/2005/8/layout/cycle6"/>
    <dgm:cxn modelId="{08E5B6F1-74A9-480D-86C8-0C353AFCAD80}" srcId="{7EC28CAC-C8EA-47C6-8EF6-DF664B826AA9}" destId="{64D99F6D-FA38-479D-8CF8-74CC7FB28F0E}" srcOrd="0" destOrd="0" parTransId="{BC2BAAE8-9B66-44B6-A3AF-54AE26FC717B}" sibTransId="{875359E5-CB3B-459F-B66E-75403A3E1CB8}"/>
    <dgm:cxn modelId="{394F2695-9077-48F9-BD32-627115F9A068}" type="presOf" srcId="{60C9CC1B-A81D-42AF-AB85-1FAC6D9C2E60}" destId="{ACE5228F-0188-4AD2-B928-B96F3F5A58EA}" srcOrd="0" destOrd="0" presId="urn:microsoft.com/office/officeart/2005/8/layout/cycle6"/>
    <dgm:cxn modelId="{7ECFEA2A-3E18-4FC5-A748-4EE03A40CA2B}" type="presOf" srcId="{7EC28CAC-C8EA-47C6-8EF6-DF664B826AA9}" destId="{0AF82F8F-3AD4-4A49-8708-5981C0882AE1}" srcOrd="0" destOrd="0" presId="urn:microsoft.com/office/officeart/2005/8/layout/cycle6"/>
    <dgm:cxn modelId="{1D3278D1-4351-4FA0-A689-E4C9545E81B2}" type="presOf" srcId="{FBB05738-9DA4-411C-8966-B0802734783B}" destId="{1F6A339F-59A6-49A9-AF54-6DF5EF991BEE}" srcOrd="0" destOrd="0" presId="urn:microsoft.com/office/officeart/2005/8/layout/cycle6"/>
    <dgm:cxn modelId="{466D3807-5DAC-4290-B66F-36CE5B2BD2A2}" type="presOf" srcId="{332DB00C-8627-4BD6-90E4-CBB531621C5F}" destId="{69AD2BE6-1617-4C92-B108-FD8F6B018DCE}" srcOrd="0" destOrd="0" presId="urn:microsoft.com/office/officeart/2005/8/layout/cycle6"/>
    <dgm:cxn modelId="{4A4A2FF2-F00B-4E49-969D-601890EC9E1E}" type="presOf" srcId="{A6F7E687-7BCC-4680-8C20-77A93C15BFDD}" destId="{CCF518C4-D00D-473E-9199-DBD5D213BA55}" srcOrd="0" destOrd="0" presId="urn:microsoft.com/office/officeart/2005/8/layout/cycle6"/>
    <dgm:cxn modelId="{FD4DE8A4-3531-46F8-A705-11DD972FA7A2}" srcId="{7EC28CAC-C8EA-47C6-8EF6-DF664B826AA9}" destId="{A6F7E687-7BCC-4680-8C20-77A93C15BFDD}" srcOrd="1" destOrd="0" parTransId="{A758CBD3-9B66-4362-B247-2E2E639170E7}" sibTransId="{FBB05738-9DA4-411C-8966-B0802734783B}"/>
    <dgm:cxn modelId="{36788BD0-50F6-4C63-9E58-8073E4C17E4C}" srcId="{7EC28CAC-C8EA-47C6-8EF6-DF664B826AA9}" destId="{072B53D8-C6D8-454B-922A-D08F2C5B1A28}" srcOrd="4" destOrd="0" parTransId="{7C51A64A-61B3-4FAE-95A7-4286E1795C58}" sibTransId="{F8DE23F0-7453-4A45-BB42-72FCE0E81F2F}"/>
    <dgm:cxn modelId="{5927EB65-9FA3-49C5-9DEB-7F14CA7791CA}" type="presOf" srcId="{64D99F6D-FA38-479D-8CF8-74CC7FB28F0E}" destId="{E22379F9-1651-48BB-A5C3-CAF3DDE31A93}" srcOrd="0" destOrd="0" presId="urn:microsoft.com/office/officeart/2005/8/layout/cycle6"/>
    <dgm:cxn modelId="{339819C0-9DA5-4095-B565-194AF4B1CCD4}" type="presOf" srcId="{F8DE23F0-7453-4A45-BB42-72FCE0E81F2F}" destId="{36BD7E82-41B1-409F-9E43-2CBF5EE4C824}" srcOrd="0" destOrd="0" presId="urn:microsoft.com/office/officeart/2005/8/layout/cycle6"/>
    <dgm:cxn modelId="{B48DBBFB-E2F6-4AE2-BA85-50B262E0CD60}" type="presParOf" srcId="{0AF82F8F-3AD4-4A49-8708-5981C0882AE1}" destId="{E22379F9-1651-48BB-A5C3-CAF3DDE31A93}" srcOrd="0" destOrd="0" presId="urn:microsoft.com/office/officeart/2005/8/layout/cycle6"/>
    <dgm:cxn modelId="{057FAEDC-E797-43B3-A3E0-A3704B9DC88A}" type="presParOf" srcId="{0AF82F8F-3AD4-4A49-8708-5981C0882AE1}" destId="{19999CC7-FCEB-46CF-8381-7E8F574143FC}" srcOrd="1" destOrd="0" presId="urn:microsoft.com/office/officeart/2005/8/layout/cycle6"/>
    <dgm:cxn modelId="{60631A11-8C94-48CD-BA29-4516A0ECEEC3}" type="presParOf" srcId="{0AF82F8F-3AD4-4A49-8708-5981C0882AE1}" destId="{7A37705F-D601-45BD-8DEF-DA4938C826A3}" srcOrd="2" destOrd="0" presId="urn:microsoft.com/office/officeart/2005/8/layout/cycle6"/>
    <dgm:cxn modelId="{D7230E19-53C0-4958-8CF3-75189DA6606B}" type="presParOf" srcId="{0AF82F8F-3AD4-4A49-8708-5981C0882AE1}" destId="{CCF518C4-D00D-473E-9199-DBD5D213BA55}" srcOrd="3" destOrd="0" presId="urn:microsoft.com/office/officeart/2005/8/layout/cycle6"/>
    <dgm:cxn modelId="{A2DDE2C6-92E2-4FFA-ACC8-44B72E2E02E4}" type="presParOf" srcId="{0AF82F8F-3AD4-4A49-8708-5981C0882AE1}" destId="{D17BD608-84D4-42C1-9BBF-1404D40AC967}" srcOrd="4" destOrd="0" presId="urn:microsoft.com/office/officeart/2005/8/layout/cycle6"/>
    <dgm:cxn modelId="{CB56EFED-19E7-4CD6-97DD-84B42364F3A2}" type="presParOf" srcId="{0AF82F8F-3AD4-4A49-8708-5981C0882AE1}" destId="{1F6A339F-59A6-49A9-AF54-6DF5EF991BEE}" srcOrd="5" destOrd="0" presId="urn:microsoft.com/office/officeart/2005/8/layout/cycle6"/>
    <dgm:cxn modelId="{26C1532C-F585-404A-BD61-DBC10183187E}" type="presParOf" srcId="{0AF82F8F-3AD4-4A49-8708-5981C0882AE1}" destId="{62CB087D-8C81-4642-A637-A73994DDF2A5}" srcOrd="6" destOrd="0" presId="urn:microsoft.com/office/officeart/2005/8/layout/cycle6"/>
    <dgm:cxn modelId="{345A44E1-D63F-42D9-ADAD-866468B038D9}" type="presParOf" srcId="{0AF82F8F-3AD4-4A49-8708-5981C0882AE1}" destId="{D6DBFBD3-9024-473A-A663-DECF752DDD48}" srcOrd="7" destOrd="0" presId="urn:microsoft.com/office/officeart/2005/8/layout/cycle6"/>
    <dgm:cxn modelId="{C944CA19-AA7E-44CA-8436-DE8AE062DC7A}" type="presParOf" srcId="{0AF82F8F-3AD4-4A49-8708-5981C0882AE1}" destId="{69AD2BE6-1617-4C92-B108-FD8F6B018DCE}" srcOrd="8" destOrd="0" presId="urn:microsoft.com/office/officeart/2005/8/layout/cycle6"/>
    <dgm:cxn modelId="{84CBA105-ECAA-4AF4-9A67-42A72E157736}" type="presParOf" srcId="{0AF82F8F-3AD4-4A49-8708-5981C0882AE1}" destId="{DAAB3FBA-140C-4211-A421-97594BA5D74B}" srcOrd="9" destOrd="0" presId="urn:microsoft.com/office/officeart/2005/8/layout/cycle6"/>
    <dgm:cxn modelId="{D75FE2DD-A194-4D3C-8858-8E2AE4E2D2E1}" type="presParOf" srcId="{0AF82F8F-3AD4-4A49-8708-5981C0882AE1}" destId="{74080E16-63B8-4B35-9DA1-12C936072D15}" srcOrd="10" destOrd="0" presId="urn:microsoft.com/office/officeart/2005/8/layout/cycle6"/>
    <dgm:cxn modelId="{2338DFEE-6C3B-4FDE-ACB0-5F1FE7BB5AFA}" type="presParOf" srcId="{0AF82F8F-3AD4-4A49-8708-5981C0882AE1}" destId="{ACE5228F-0188-4AD2-B928-B96F3F5A58EA}" srcOrd="11" destOrd="0" presId="urn:microsoft.com/office/officeart/2005/8/layout/cycle6"/>
    <dgm:cxn modelId="{FA55FD74-4CBB-4D58-A6F4-ADFD5C70BA80}" type="presParOf" srcId="{0AF82F8F-3AD4-4A49-8708-5981C0882AE1}" destId="{170872AB-9270-4B12-A407-A71504C454B7}" srcOrd="12" destOrd="0" presId="urn:microsoft.com/office/officeart/2005/8/layout/cycle6"/>
    <dgm:cxn modelId="{52266748-F1BC-4202-AC56-59A529F04E99}" type="presParOf" srcId="{0AF82F8F-3AD4-4A49-8708-5981C0882AE1}" destId="{2BA44C3C-0BC3-4F42-BFE2-56234A948AA5}" srcOrd="13" destOrd="0" presId="urn:microsoft.com/office/officeart/2005/8/layout/cycle6"/>
    <dgm:cxn modelId="{CE5FF87E-95C3-4691-83A1-50DC8C8AE2FE}" type="presParOf" srcId="{0AF82F8F-3AD4-4A49-8708-5981C0882AE1}" destId="{36BD7E82-41B1-409F-9E43-2CBF5EE4C824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A727F7-DFDB-49C1-9FE9-4C852DE61EA1}">
      <dsp:nvSpPr>
        <dsp:cNvPr id="0" name=""/>
        <dsp:cNvSpPr/>
      </dsp:nvSpPr>
      <dsp:spPr>
        <a:xfrm>
          <a:off x="2902892" y="2071972"/>
          <a:ext cx="1596181" cy="759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670"/>
              </a:lnTo>
              <a:lnTo>
                <a:pt x="1596181" y="517670"/>
              </a:lnTo>
              <a:lnTo>
                <a:pt x="1596181" y="7596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62CC1D-03AF-4DBE-8BFE-E611E7886D58}">
      <dsp:nvSpPr>
        <dsp:cNvPr id="0" name=""/>
        <dsp:cNvSpPr/>
      </dsp:nvSpPr>
      <dsp:spPr>
        <a:xfrm>
          <a:off x="1306710" y="2071972"/>
          <a:ext cx="1596181" cy="759637"/>
        </a:xfrm>
        <a:custGeom>
          <a:avLst/>
          <a:gdLst/>
          <a:ahLst/>
          <a:cxnLst/>
          <a:rect l="0" t="0" r="0" b="0"/>
          <a:pathLst>
            <a:path>
              <a:moveTo>
                <a:pt x="1596181" y="0"/>
              </a:moveTo>
              <a:lnTo>
                <a:pt x="1596181" y="517670"/>
              </a:lnTo>
              <a:lnTo>
                <a:pt x="0" y="517670"/>
              </a:lnTo>
              <a:lnTo>
                <a:pt x="0" y="7596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13B61-E11C-4912-B09A-AF390892D452}">
      <dsp:nvSpPr>
        <dsp:cNvPr id="0" name=""/>
        <dsp:cNvSpPr/>
      </dsp:nvSpPr>
      <dsp:spPr>
        <a:xfrm>
          <a:off x="1042360" y="810275"/>
          <a:ext cx="3721065" cy="126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FD7AB-BF4A-442E-BBAD-76B733DAA071}">
      <dsp:nvSpPr>
        <dsp:cNvPr id="0" name=""/>
        <dsp:cNvSpPr/>
      </dsp:nvSpPr>
      <dsp:spPr>
        <a:xfrm>
          <a:off x="1332574" y="1085980"/>
          <a:ext cx="3721065" cy="126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/>
            <a:t>ONS: postępowanie</a:t>
          </a:r>
        </a:p>
      </dsp:txBody>
      <dsp:txXfrm>
        <a:off x="1332574" y="1085980"/>
        <a:ext cx="3721065" cy="1261696"/>
      </dsp:txXfrm>
    </dsp:sp>
    <dsp:sp modelId="{7ADB2EE4-AA3C-40D4-8E51-513FF5D233AA}">
      <dsp:nvSpPr>
        <dsp:cNvPr id="0" name=""/>
        <dsp:cNvSpPr/>
      </dsp:nvSpPr>
      <dsp:spPr>
        <a:xfrm>
          <a:off x="744" y="2831610"/>
          <a:ext cx="2611933" cy="1658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932D5-7522-4503-BA50-B8B64EB22520}">
      <dsp:nvSpPr>
        <dsp:cNvPr id="0" name=""/>
        <dsp:cNvSpPr/>
      </dsp:nvSpPr>
      <dsp:spPr>
        <a:xfrm>
          <a:off x="290958" y="3107314"/>
          <a:ext cx="2611933" cy="16585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/>
            <a:t>ogólne</a:t>
          </a:r>
        </a:p>
      </dsp:txBody>
      <dsp:txXfrm>
        <a:off x="290958" y="3107314"/>
        <a:ext cx="2611933" cy="1658577"/>
      </dsp:txXfrm>
    </dsp:sp>
    <dsp:sp modelId="{2C7F351B-BB88-48AA-BF69-A1D21A877ADE}">
      <dsp:nvSpPr>
        <dsp:cNvPr id="0" name=""/>
        <dsp:cNvSpPr/>
      </dsp:nvSpPr>
      <dsp:spPr>
        <a:xfrm>
          <a:off x="3193107" y="2831610"/>
          <a:ext cx="2611933" cy="1658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42441-7F43-4F92-B74A-9C6B996A9F83}">
      <dsp:nvSpPr>
        <dsp:cNvPr id="0" name=""/>
        <dsp:cNvSpPr/>
      </dsp:nvSpPr>
      <dsp:spPr>
        <a:xfrm>
          <a:off x="3483322" y="3107314"/>
          <a:ext cx="2611933" cy="16585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/>
            <a:t>przyczynowe</a:t>
          </a:r>
        </a:p>
      </dsp:txBody>
      <dsp:txXfrm>
        <a:off x="3483322" y="3107314"/>
        <a:ext cx="2611933" cy="165857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636A3F-CD42-4855-9BD2-64B730F3773C}">
      <dsp:nvSpPr>
        <dsp:cNvPr id="0" name=""/>
        <dsp:cNvSpPr/>
      </dsp:nvSpPr>
      <dsp:spPr>
        <a:xfrm>
          <a:off x="0" y="5734"/>
          <a:ext cx="6096000" cy="14301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/>
            <a:t>FWR</a:t>
          </a:r>
        </a:p>
      </dsp:txBody>
      <dsp:txXfrm>
        <a:off x="0" y="5734"/>
        <a:ext cx="6096000" cy="1430105"/>
      </dsp:txXfrm>
    </dsp:sp>
    <dsp:sp modelId="{1118E4B2-0C81-41F1-A46D-DAD457830B17}">
      <dsp:nvSpPr>
        <dsp:cNvPr id="0" name=""/>
        <dsp:cNvSpPr/>
      </dsp:nvSpPr>
      <dsp:spPr>
        <a:xfrm>
          <a:off x="0" y="1435839"/>
          <a:ext cx="60960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800" kern="1200" dirty="0"/>
            <a:t>Operacja tryb nagły</a:t>
          </a:r>
        </a:p>
      </dsp:txBody>
      <dsp:txXfrm>
        <a:off x="0" y="1435839"/>
        <a:ext cx="6096000" cy="596160"/>
      </dsp:txXfrm>
    </dsp:sp>
    <dsp:sp modelId="{89A37AF7-01FC-410C-A062-E80EC12F0938}">
      <dsp:nvSpPr>
        <dsp:cNvPr id="0" name=""/>
        <dsp:cNvSpPr/>
      </dsp:nvSpPr>
      <dsp:spPr>
        <a:xfrm>
          <a:off x="0" y="2032000"/>
          <a:ext cx="6096000" cy="14301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/>
            <a:t>VSR; pęknięcie </a:t>
          </a:r>
          <a:r>
            <a:rPr lang="pl-PL" sz="3600" kern="1200" dirty="0" err="1"/>
            <a:t>mięsnia</a:t>
          </a:r>
          <a:r>
            <a:rPr lang="pl-PL" sz="3600" kern="1200" dirty="0"/>
            <a:t> brodawkowatego</a:t>
          </a:r>
        </a:p>
      </dsp:txBody>
      <dsp:txXfrm>
        <a:off x="0" y="2032000"/>
        <a:ext cx="6096000" cy="1430105"/>
      </dsp:txXfrm>
    </dsp:sp>
    <dsp:sp modelId="{A0E8B398-99D2-442D-87B3-B8F85345148C}">
      <dsp:nvSpPr>
        <dsp:cNvPr id="0" name=""/>
        <dsp:cNvSpPr/>
      </dsp:nvSpPr>
      <dsp:spPr>
        <a:xfrm>
          <a:off x="0" y="3462105"/>
          <a:ext cx="60960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800" kern="1200" dirty="0"/>
            <a:t>IABP + operacja tryb pilny</a:t>
          </a:r>
        </a:p>
      </dsp:txBody>
      <dsp:txXfrm>
        <a:off x="0" y="3462105"/>
        <a:ext cx="6096000" cy="5961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2379F9-1651-48BB-A5C3-CAF3DDE31A93}">
      <dsp:nvSpPr>
        <dsp:cNvPr id="0" name=""/>
        <dsp:cNvSpPr/>
      </dsp:nvSpPr>
      <dsp:spPr>
        <a:xfrm>
          <a:off x="1998895" y="2492"/>
          <a:ext cx="2122888" cy="9839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kurczliwość</a:t>
          </a:r>
        </a:p>
      </dsp:txBody>
      <dsp:txXfrm>
        <a:off x="1998895" y="2492"/>
        <a:ext cx="2122888" cy="983926"/>
      </dsp:txXfrm>
    </dsp:sp>
    <dsp:sp modelId="{7A37705F-D601-45BD-8DEF-DA4938C826A3}">
      <dsp:nvSpPr>
        <dsp:cNvPr id="0" name=""/>
        <dsp:cNvSpPr/>
      </dsp:nvSpPr>
      <dsp:spPr>
        <a:xfrm>
          <a:off x="1095382" y="494455"/>
          <a:ext cx="3929914" cy="3929914"/>
        </a:xfrm>
        <a:custGeom>
          <a:avLst/>
          <a:gdLst/>
          <a:ahLst/>
          <a:cxnLst/>
          <a:rect l="0" t="0" r="0" b="0"/>
          <a:pathLst>
            <a:path>
              <a:moveTo>
                <a:pt x="3033068" y="315655"/>
              </a:moveTo>
              <a:arcTo wR="1964957" hR="1964957" stAng="18175660" swAng="13696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F518C4-D00D-473E-9199-DBD5D213BA55}">
      <dsp:nvSpPr>
        <dsp:cNvPr id="0" name=""/>
        <dsp:cNvSpPr/>
      </dsp:nvSpPr>
      <dsp:spPr>
        <a:xfrm>
          <a:off x="4172259" y="1360244"/>
          <a:ext cx="1513732" cy="9839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/>
            <a:t>CO</a:t>
          </a:r>
        </a:p>
      </dsp:txBody>
      <dsp:txXfrm>
        <a:off x="4172259" y="1360244"/>
        <a:ext cx="1513732" cy="983926"/>
      </dsp:txXfrm>
    </dsp:sp>
    <dsp:sp modelId="{1F6A339F-59A6-49A9-AF54-6DF5EF991BEE}">
      <dsp:nvSpPr>
        <dsp:cNvPr id="0" name=""/>
        <dsp:cNvSpPr/>
      </dsp:nvSpPr>
      <dsp:spPr>
        <a:xfrm>
          <a:off x="1095382" y="494455"/>
          <a:ext cx="3929914" cy="3929914"/>
        </a:xfrm>
        <a:custGeom>
          <a:avLst/>
          <a:gdLst/>
          <a:ahLst/>
          <a:cxnLst/>
          <a:rect l="0" t="0" r="0" b="0"/>
          <a:pathLst>
            <a:path>
              <a:moveTo>
                <a:pt x="3927229" y="1862271"/>
              </a:moveTo>
              <a:arcTo wR="1964957" hR="1964957" stAng="21420266" swAng="21954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CB087D-8C81-4642-A637-A73994DDF2A5}">
      <dsp:nvSpPr>
        <dsp:cNvPr id="0" name=""/>
        <dsp:cNvSpPr/>
      </dsp:nvSpPr>
      <dsp:spPr>
        <a:xfrm>
          <a:off x="3458446" y="3557133"/>
          <a:ext cx="1513732" cy="9839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 err="1"/>
            <a:t>afterload</a:t>
          </a:r>
          <a:endParaRPr lang="pl-PL" sz="2500" kern="1200" dirty="0"/>
        </a:p>
      </dsp:txBody>
      <dsp:txXfrm>
        <a:off x="3458446" y="3557133"/>
        <a:ext cx="1513732" cy="983926"/>
      </dsp:txXfrm>
    </dsp:sp>
    <dsp:sp modelId="{69AD2BE6-1617-4C92-B108-FD8F6B018DCE}">
      <dsp:nvSpPr>
        <dsp:cNvPr id="0" name=""/>
        <dsp:cNvSpPr/>
      </dsp:nvSpPr>
      <dsp:spPr>
        <a:xfrm>
          <a:off x="1095382" y="494455"/>
          <a:ext cx="3929914" cy="3929914"/>
        </a:xfrm>
        <a:custGeom>
          <a:avLst/>
          <a:gdLst/>
          <a:ahLst/>
          <a:cxnLst/>
          <a:rect l="0" t="0" r="0" b="0"/>
          <a:pathLst>
            <a:path>
              <a:moveTo>
                <a:pt x="2355263" y="3890760"/>
              </a:moveTo>
              <a:arcTo wR="1964957" hR="1964957" stAng="4712576" swAng="13748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AB3FBA-140C-4211-A421-97594BA5D74B}">
      <dsp:nvSpPr>
        <dsp:cNvPr id="0" name=""/>
        <dsp:cNvSpPr/>
      </dsp:nvSpPr>
      <dsp:spPr>
        <a:xfrm>
          <a:off x="1148500" y="3557133"/>
          <a:ext cx="1513732" cy="9839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 err="1"/>
            <a:t>preload</a:t>
          </a:r>
          <a:endParaRPr lang="pl-PL" sz="2500" kern="1200" dirty="0"/>
        </a:p>
      </dsp:txBody>
      <dsp:txXfrm>
        <a:off x="1148500" y="3557133"/>
        <a:ext cx="1513732" cy="983926"/>
      </dsp:txXfrm>
    </dsp:sp>
    <dsp:sp modelId="{ACE5228F-0188-4AD2-B928-B96F3F5A58EA}">
      <dsp:nvSpPr>
        <dsp:cNvPr id="0" name=""/>
        <dsp:cNvSpPr/>
      </dsp:nvSpPr>
      <dsp:spPr>
        <a:xfrm>
          <a:off x="1095382" y="494455"/>
          <a:ext cx="3929914" cy="3929914"/>
        </a:xfrm>
        <a:custGeom>
          <a:avLst/>
          <a:gdLst/>
          <a:ahLst/>
          <a:cxnLst/>
          <a:rect l="0" t="0" r="0" b="0"/>
          <a:pathLst>
            <a:path>
              <a:moveTo>
                <a:pt x="328221" y="3052225"/>
              </a:moveTo>
              <a:arcTo wR="1964957" hR="1964957" stAng="8784257" swAng="21954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872AB-9270-4B12-A407-A71504C454B7}">
      <dsp:nvSpPr>
        <dsp:cNvPr id="0" name=""/>
        <dsp:cNvSpPr/>
      </dsp:nvSpPr>
      <dsp:spPr>
        <a:xfrm>
          <a:off x="434688" y="1360244"/>
          <a:ext cx="1513732" cy="9839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/>
            <a:t>HR</a:t>
          </a:r>
        </a:p>
      </dsp:txBody>
      <dsp:txXfrm>
        <a:off x="434688" y="1360244"/>
        <a:ext cx="1513732" cy="983926"/>
      </dsp:txXfrm>
    </dsp:sp>
    <dsp:sp modelId="{36BD7E82-41B1-409F-9E43-2CBF5EE4C824}">
      <dsp:nvSpPr>
        <dsp:cNvPr id="0" name=""/>
        <dsp:cNvSpPr/>
      </dsp:nvSpPr>
      <dsp:spPr>
        <a:xfrm>
          <a:off x="1095382" y="494455"/>
          <a:ext cx="3929914" cy="3929914"/>
        </a:xfrm>
        <a:custGeom>
          <a:avLst/>
          <a:gdLst/>
          <a:ahLst/>
          <a:cxnLst/>
          <a:rect l="0" t="0" r="0" b="0"/>
          <a:pathLst>
            <a:path>
              <a:moveTo>
                <a:pt x="340639" y="859222"/>
              </a:moveTo>
              <a:arcTo wR="1964957" hR="1964957" stAng="12854676" swAng="13696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02DA9-712C-47EA-BAB9-9A52B2B050A5}" type="datetimeFigureOut">
              <a:rPr lang="pl-PL" smtClean="0"/>
              <a:pPr/>
              <a:t>2016-07-06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286E7-6CEE-458D-8A0B-30A2F97F4F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97769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xfrm>
            <a:off x="3992135" y="8829819"/>
            <a:ext cx="3054926" cy="465114"/>
          </a:xfrm>
          <a:prstGeom prst="rect">
            <a:avLst/>
          </a:prstGeom>
          <a:ln/>
        </p:spPr>
        <p:txBody>
          <a:bodyPr lIns="83814" tIns="41907" rIns="83814" bIns="41907"/>
          <a:lstStyle/>
          <a:p>
            <a:fld id="{8F8289F7-1C9D-2942-8E1E-00F816B60905}" type="slidenum">
              <a:rPr lang="en-US"/>
              <a:pPr/>
              <a:t>72</a:t>
            </a:fld>
            <a:endParaRPr lang="en-US"/>
          </a:p>
        </p:txBody>
      </p:sp>
      <p:sp>
        <p:nvSpPr>
          <p:cNvPr id="71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706438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1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5426" y="4414910"/>
            <a:ext cx="5637648" cy="99772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7276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9pPr>
          </a:lstStyle>
          <a:p>
            <a:pPr marL="197894" indent="-196439" eaLnBrk="1">
              <a:lnSpc>
                <a:spcPct val="93000"/>
              </a:lnSpc>
              <a:spcBef>
                <a:spcPct val="0"/>
              </a:spcBef>
            </a:pPr>
            <a:r>
              <a:rPr lang="en-US" sz="800">
                <a:latin typeface="Arial" charset="0"/>
                <a:cs typeface="IPAMincho" charset="0"/>
              </a:rPr>
              <a:t>Mechanisms by which calcium mobilizers increase intracellular calcium. AC, adenylate cyclase; PDE, phosphodiestherase; PKA, protein kinase A; RyR, ryanodine receptor; SERCA ATPase, sarcoplasmic endoplasmic ATP-ase; PLB, phospholamban; SR, sarcoplasmic reticulum.</a:t>
            </a:r>
          </a:p>
          <a:p>
            <a:pPr marL="197894" indent="-196439" eaLnBrk="1">
              <a:lnSpc>
                <a:spcPct val="93000"/>
              </a:lnSpc>
              <a:spcBef>
                <a:spcPct val="0"/>
              </a:spcBef>
            </a:pPr>
            <a:endParaRPr lang="en-US" sz="1800">
              <a:latin typeface="Arial" charset="0"/>
              <a:cs typeface="IPAMincho" charset="0"/>
            </a:endParaRPr>
          </a:p>
          <a:p>
            <a:pPr marL="197894" indent="-196439" eaLnBrk="1">
              <a:lnSpc>
                <a:spcPct val="93000"/>
              </a:lnSpc>
              <a:spcBef>
                <a:spcPct val="0"/>
              </a:spcBef>
            </a:pPr>
            <a:endParaRPr lang="en-US" sz="1800">
              <a:latin typeface="Arial" charset="0"/>
              <a:cs typeface="IPAMincho" charset="0"/>
            </a:endParaRPr>
          </a:p>
          <a:p>
            <a:pPr marL="197894" indent="-196439" eaLnBrk="1">
              <a:lnSpc>
                <a:spcPct val="93000"/>
              </a:lnSpc>
              <a:spcBef>
                <a:spcPct val="0"/>
              </a:spcBef>
            </a:pPr>
            <a:endParaRPr lang="en-US" sz="800">
              <a:latin typeface="Arial" charset="0"/>
              <a:cs typeface="IPAMincho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1450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xfrm>
            <a:off x="3992135" y="8829819"/>
            <a:ext cx="3054926" cy="465114"/>
          </a:xfrm>
          <a:prstGeom prst="rect">
            <a:avLst/>
          </a:prstGeom>
          <a:ln/>
        </p:spPr>
        <p:txBody>
          <a:bodyPr lIns="83814" tIns="41907" rIns="83814" bIns="41907"/>
          <a:lstStyle/>
          <a:p>
            <a:fld id="{8F8289F7-1C9D-2942-8E1E-00F816B60905}" type="slidenum">
              <a:rPr lang="en-US"/>
              <a:pPr/>
              <a:t>73</a:t>
            </a:fld>
            <a:endParaRPr lang="en-US"/>
          </a:p>
        </p:txBody>
      </p:sp>
      <p:sp>
        <p:nvSpPr>
          <p:cNvPr id="71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706438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1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5426" y="4414910"/>
            <a:ext cx="5637648" cy="9977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7276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9pPr>
          </a:lstStyle>
          <a:p>
            <a:pPr marL="197894" indent="-196439" eaLnBrk="1">
              <a:lnSpc>
                <a:spcPct val="93000"/>
              </a:lnSpc>
              <a:spcBef>
                <a:spcPct val="0"/>
              </a:spcBef>
            </a:pPr>
            <a:r>
              <a:rPr lang="en-US" sz="800">
                <a:latin typeface="Arial" charset="0"/>
                <a:cs typeface="IPAMincho" charset="0"/>
              </a:rPr>
              <a:t>Mechanisms by which calcium mobilizers increase intracellular calcium. AC, adenylate cyclase; PDE, phosphodiestherase; PKA, protein kinase A; RyR, ryanodine receptor; SERCA ATPase, sarcoplasmic endoplasmic ATP-ase; PLB, phospholamban; SR, sarcoplasmic reticulum.</a:t>
            </a:r>
          </a:p>
          <a:p>
            <a:pPr marL="197894" indent="-196439" eaLnBrk="1">
              <a:lnSpc>
                <a:spcPct val="93000"/>
              </a:lnSpc>
              <a:spcBef>
                <a:spcPct val="0"/>
              </a:spcBef>
            </a:pPr>
            <a:endParaRPr lang="en-US" sz="1800">
              <a:latin typeface="Arial" charset="0"/>
              <a:cs typeface="IPAMincho" charset="0"/>
            </a:endParaRPr>
          </a:p>
          <a:p>
            <a:pPr marL="197894" indent="-196439" eaLnBrk="1">
              <a:lnSpc>
                <a:spcPct val="93000"/>
              </a:lnSpc>
              <a:spcBef>
                <a:spcPct val="0"/>
              </a:spcBef>
            </a:pPr>
            <a:endParaRPr lang="en-US" sz="1800">
              <a:latin typeface="Arial" charset="0"/>
              <a:cs typeface="IPAMincho" charset="0"/>
            </a:endParaRPr>
          </a:p>
          <a:p>
            <a:pPr marL="197894" indent="-196439" eaLnBrk="1">
              <a:lnSpc>
                <a:spcPct val="93000"/>
              </a:lnSpc>
              <a:spcBef>
                <a:spcPct val="0"/>
              </a:spcBef>
            </a:pPr>
            <a:endParaRPr lang="en-US" sz="800">
              <a:latin typeface="Arial" charset="0"/>
              <a:cs typeface="IPAMincho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7911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xfrm>
            <a:off x="3992135" y="8829819"/>
            <a:ext cx="3054926" cy="465114"/>
          </a:xfrm>
          <a:prstGeom prst="rect">
            <a:avLst/>
          </a:prstGeom>
          <a:ln/>
        </p:spPr>
        <p:txBody>
          <a:bodyPr lIns="83814" tIns="41907" rIns="83814" bIns="41907"/>
          <a:lstStyle/>
          <a:p>
            <a:fld id="{8F8289F7-1C9D-2942-8E1E-00F816B60905}" type="slidenum">
              <a:rPr lang="en-US"/>
              <a:pPr/>
              <a:t>74</a:t>
            </a:fld>
            <a:endParaRPr lang="en-US"/>
          </a:p>
        </p:txBody>
      </p:sp>
      <p:sp>
        <p:nvSpPr>
          <p:cNvPr id="71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706438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1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5426" y="4414910"/>
            <a:ext cx="5637648" cy="9977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7276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9pPr>
          </a:lstStyle>
          <a:p>
            <a:pPr marL="197894" indent="-196439" eaLnBrk="1">
              <a:lnSpc>
                <a:spcPct val="93000"/>
              </a:lnSpc>
              <a:spcBef>
                <a:spcPct val="0"/>
              </a:spcBef>
            </a:pPr>
            <a:r>
              <a:rPr lang="en-US" sz="800">
                <a:latin typeface="Arial" charset="0"/>
                <a:cs typeface="IPAMincho" charset="0"/>
              </a:rPr>
              <a:t>Mechanisms by which calcium mobilizers increase intracellular calcium. AC, adenylate cyclase; PDE, phosphodiestherase; PKA, protein kinase A; RyR, ryanodine receptor; SERCA ATPase, sarcoplasmic endoplasmic ATP-ase; PLB, phospholamban; SR, sarcoplasmic reticulum.</a:t>
            </a:r>
          </a:p>
          <a:p>
            <a:pPr marL="197894" indent="-196439" eaLnBrk="1">
              <a:lnSpc>
                <a:spcPct val="93000"/>
              </a:lnSpc>
              <a:spcBef>
                <a:spcPct val="0"/>
              </a:spcBef>
            </a:pPr>
            <a:endParaRPr lang="en-US" sz="1800">
              <a:latin typeface="Arial" charset="0"/>
              <a:cs typeface="IPAMincho" charset="0"/>
            </a:endParaRPr>
          </a:p>
          <a:p>
            <a:pPr marL="197894" indent="-196439" eaLnBrk="1">
              <a:lnSpc>
                <a:spcPct val="93000"/>
              </a:lnSpc>
              <a:spcBef>
                <a:spcPct val="0"/>
              </a:spcBef>
            </a:pPr>
            <a:endParaRPr lang="en-US" sz="1800">
              <a:latin typeface="Arial" charset="0"/>
              <a:cs typeface="IPAMincho" charset="0"/>
            </a:endParaRPr>
          </a:p>
          <a:p>
            <a:pPr marL="197894" indent="-196439" eaLnBrk="1">
              <a:lnSpc>
                <a:spcPct val="93000"/>
              </a:lnSpc>
              <a:spcBef>
                <a:spcPct val="0"/>
              </a:spcBef>
            </a:pPr>
            <a:endParaRPr lang="en-US" sz="800">
              <a:latin typeface="Arial" charset="0"/>
              <a:cs typeface="IPAMincho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5219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2016-07-06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2016-07-06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2016-07-06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2016-07-06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2016-07-06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2016-07-06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2016-07-06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2016-07-06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2016-07-06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2016-07-06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2016-07-06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2016-07-06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Dokument_programu_Microsoft_Office_Word1.docx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Dokument_programu_Microsoft_Office_Word2.docx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1115616" y="1700213"/>
            <a:ext cx="7416824" cy="3313112"/>
          </a:xfrm>
        </p:spPr>
        <p:txBody>
          <a:bodyPr>
            <a:normAutofit/>
          </a:bodyPr>
          <a:lstStyle/>
          <a:p>
            <a:r>
              <a:rPr lang="pl-PL" dirty="0"/>
              <a:t>Rozpoznawanie  i postępowanie w ciężkiej niewydolności serca</a:t>
            </a:r>
          </a:p>
        </p:txBody>
      </p:sp>
      <p:pic>
        <p:nvPicPr>
          <p:cNvPr id="1026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296144" cy="1504453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4499992" y="5373216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Szymon </a:t>
            </a:r>
            <a:r>
              <a:rPr lang="pl-PL" dirty="0" err="1"/>
              <a:t>Tuchacz</a:t>
            </a:r>
            <a:endParaRPr lang="pl-PL" dirty="0"/>
          </a:p>
          <a:p>
            <a:r>
              <a:rPr lang="pl-PL" dirty="0"/>
              <a:t>Kliniczne Centrum Kardiologii</a:t>
            </a:r>
          </a:p>
          <a:p>
            <a:r>
              <a:rPr lang="pl-PL" dirty="0"/>
              <a:t>Uniwersyteckie Centrum Kliniczne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908720"/>
            <a:ext cx="3672407" cy="5112568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755576" y="1340768"/>
            <a:ext cx="29272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Badanie obrazowe: </a:t>
            </a:r>
          </a:p>
          <a:p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USG przezklatkowe: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„LUNG ROCKETS”</a:t>
            </a:r>
          </a:p>
          <a:p>
            <a:pPr marL="285750" indent="-285750">
              <a:buFontTx/>
              <a:buChar char="-"/>
            </a:pPr>
            <a:r>
              <a:rPr lang="pl-PL" dirty="0"/>
              <a:t>(„komety” - obrzęk płuc)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899592" y="5085184"/>
            <a:ext cx="1634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ESC 2015; AHF</a:t>
            </a:r>
          </a:p>
        </p:txBody>
      </p:sp>
    </p:spTree>
    <p:extLst>
      <p:ext uri="{BB962C8B-B14F-4D97-AF65-F5344CB8AC3E}">
        <p14:creationId xmlns="" xmlns:p14="http://schemas.microsoft.com/office/powerpoint/2010/main" val="21484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1962" y="1938838"/>
            <a:ext cx="5367468" cy="3019201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1600" y="1124744"/>
            <a:ext cx="2548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Badania obrazowe: </a:t>
            </a:r>
          </a:p>
          <a:p>
            <a:endParaRPr lang="pl-PL" dirty="0"/>
          </a:p>
          <a:p>
            <a:r>
              <a:rPr lang="pl-PL" dirty="0"/>
              <a:t>- Urządzenia przenośne</a:t>
            </a:r>
          </a:p>
        </p:txBody>
      </p:sp>
      <p:sp>
        <p:nvSpPr>
          <p:cNvPr id="5" name="Prostokąt 4"/>
          <p:cNvSpPr/>
          <p:nvPr/>
        </p:nvSpPr>
        <p:spPr>
          <a:xfrm>
            <a:off x="107504" y="4852085"/>
            <a:ext cx="5040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EACVI: </a:t>
            </a:r>
            <a:r>
              <a:rPr lang="pl-PL" dirty="0" err="1"/>
              <a:t>Use</a:t>
            </a:r>
            <a:r>
              <a:rPr lang="pl-PL" dirty="0"/>
              <a:t> of ECHO in </a:t>
            </a:r>
            <a:r>
              <a:rPr lang="pl-PL" dirty="0" err="1"/>
              <a:t>acute</a:t>
            </a:r>
            <a:r>
              <a:rPr lang="pl-PL" dirty="0"/>
              <a:t> </a:t>
            </a:r>
            <a:r>
              <a:rPr lang="pl-PL" dirty="0" err="1"/>
              <a:t>cardiovascular</a:t>
            </a:r>
            <a:r>
              <a:rPr lang="pl-PL" dirty="0"/>
              <a:t> </a:t>
            </a:r>
            <a:r>
              <a:rPr lang="pl-PL" dirty="0" err="1"/>
              <a:t>care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89559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f"/>
          <p:cNvPicPr>
            <a:picLocks noChangeAspect="1"/>
          </p:cNvPicPr>
          <p:nvPr/>
        </p:nvPicPr>
        <p:blipFill>
          <a:blip r:embed="rId2" cstate="print">
            <a:extLst/>
          </a:blip>
          <a:srcRect l="5991" t="26689" r="42262" b="11467"/>
          <a:stretch>
            <a:fillRect/>
          </a:stretch>
        </p:blipFill>
        <p:spPr>
          <a:xfrm>
            <a:off x="683568" y="980729"/>
            <a:ext cx="4248472" cy="3816423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4644008" y="5661248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6752">
              <a:defRPr sz="1500" i="1">
                <a:uFill>
                  <a:solidFill>
                    <a:srgbClr val="32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pl-PL" sz="1200" dirty="0" err="1"/>
              <a:t>Cleland</a:t>
            </a:r>
            <a:r>
              <a:rPr lang="pl-PL" sz="1200" dirty="0"/>
              <a:t> J. et al: </a:t>
            </a:r>
            <a:r>
              <a:rPr lang="pl-PL" sz="1200" u="sng" dirty="0" err="1"/>
              <a:t>Eur</a:t>
            </a:r>
            <a:r>
              <a:rPr lang="pl-PL" sz="1200" u="sng" dirty="0"/>
              <a:t> </a:t>
            </a:r>
            <a:r>
              <a:rPr lang="pl-PL" sz="1200" u="sng" dirty="0" err="1"/>
              <a:t>Heart</a:t>
            </a:r>
            <a:r>
              <a:rPr lang="pl-PL" sz="1200" u="sng" dirty="0"/>
              <a:t> J.</a:t>
            </a:r>
            <a:r>
              <a:rPr lang="pl-PL" sz="1200" dirty="0"/>
              <a:t> 2003 Mar;24(5):442-63</a:t>
            </a:r>
          </a:p>
          <a:p>
            <a:pPr defTabSz="456752">
              <a:defRPr sz="1500" i="1">
                <a:uFill>
                  <a:solidFill>
                    <a:srgbClr val="32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pl-PL" sz="1200" dirty="0" err="1"/>
              <a:t>Fonarow</a:t>
            </a:r>
            <a:r>
              <a:rPr lang="pl-PL" sz="1200" dirty="0"/>
              <a:t> GC: </a:t>
            </a:r>
            <a:r>
              <a:rPr lang="pl-PL" sz="1200" u="sng" dirty="0" err="1"/>
              <a:t>Rev</a:t>
            </a:r>
            <a:r>
              <a:rPr lang="pl-PL" sz="1200" u="sng" dirty="0"/>
              <a:t> </a:t>
            </a:r>
            <a:r>
              <a:rPr lang="pl-PL" sz="1200" u="sng" dirty="0" err="1"/>
              <a:t>Cardiovasc</a:t>
            </a:r>
            <a:r>
              <a:rPr lang="pl-PL" sz="1200" u="sng" dirty="0"/>
              <a:t> Med.</a:t>
            </a:r>
            <a:r>
              <a:rPr lang="pl-PL" sz="1200" dirty="0"/>
              <a:t> 2003;4 </a:t>
            </a:r>
            <a:r>
              <a:rPr lang="pl-PL" sz="1200" dirty="0" err="1"/>
              <a:t>Suppl</a:t>
            </a:r>
            <a:r>
              <a:rPr lang="pl-PL" sz="1200" dirty="0"/>
              <a:t> 7:S21-30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220072" y="1484784"/>
            <a:ext cx="3825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Przewlekła, </a:t>
            </a:r>
            <a:r>
              <a:rPr lang="pl-PL" sz="1600" dirty="0" err="1"/>
              <a:t>zdekompensowana</a:t>
            </a:r>
            <a:r>
              <a:rPr lang="pl-PL" sz="1600" dirty="0"/>
              <a:t> HF – 75%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220072" y="2564904"/>
            <a:ext cx="1755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HF de </a:t>
            </a:r>
            <a:r>
              <a:rPr lang="pl-PL" sz="1600" dirty="0" err="1"/>
              <a:t>novo</a:t>
            </a:r>
            <a:r>
              <a:rPr lang="pl-PL" sz="1600" dirty="0"/>
              <a:t> – 23%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364088" y="3789040"/>
            <a:ext cx="1903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Schyłkowa HF – 2%</a:t>
            </a:r>
          </a:p>
        </p:txBody>
      </p:sp>
    </p:spTree>
    <p:extLst>
      <p:ext uri="{BB962C8B-B14F-4D97-AF65-F5344CB8AC3E}">
        <p14:creationId xmlns="" xmlns:p14="http://schemas.microsoft.com/office/powerpoint/2010/main" val="357745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71600" y="3140968"/>
            <a:ext cx="7272808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  <a:tabLst>
                <a:tab pos="431380" algn="l"/>
                <a:tab pos="570939" algn="l"/>
                <a:tab pos="1141891" algn="l"/>
                <a:tab pos="1725524" algn="l"/>
                <a:tab pos="2296459" algn="l"/>
                <a:tab pos="2880094" algn="l"/>
                <a:tab pos="3463733" algn="l"/>
                <a:tab pos="4034676" algn="l"/>
                <a:tab pos="4605617" algn="l"/>
                <a:tab pos="5201945" algn="l"/>
                <a:tab pos="5772879" algn="l"/>
                <a:tab pos="6369200" algn="l"/>
                <a:tab pos="6940145" algn="l"/>
                <a:tab pos="7511102" algn="l"/>
                <a:tab pos="8094727" algn="l"/>
                <a:tab pos="8678351" algn="l"/>
                <a:tab pos="9249302" algn="l"/>
                <a:tab pos="9832934" algn="l"/>
                <a:tab pos="10403878" algn="l"/>
                <a:tab pos="11000199" algn="l"/>
                <a:tab pos="11571137" algn="l"/>
              </a:tabLst>
              <a:defRPr sz="2800"/>
            </a:pPr>
            <a:r>
              <a:rPr lang="pl-PL" sz="1600" dirty="0"/>
              <a:t>Obrzęk płuc</a:t>
            </a:r>
          </a:p>
          <a:p>
            <a:pPr algn="just">
              <a:lnSpc>
                <a:spcPct val="95000"/>
              </a:lnSpc>
              <a:tabLst>
                <a:tab pos="431380" algn="l"/>
                <a:tab pos="570939" algn="l"/>
                <a:tab pos="1141891" algn="l"/>
                <a:tab pos="1725524" algn="l"/>
                <a:tab pos="2296459" algn="l"/>
                <a:tab pos="2880094" algn="l"/>
                <a:tab pos="3463733" algn="l"/>
                <a:tab pos="4034676" algn="l"/>
                <a:tab pos="4605617" algn="l"/>
                <a:tab pos="5201945" algn="l"/>
                <a:tab pos="5772879" algn="l"/>
                <a:tab pos="6369200" algn="l"/>
                <a:tab pos="6940145" algn="l"/>
                <a:tab pos="7511102" algn="l"/>
                <a:tab pos="8094727" algn="l"/>
                <a:tab pos="8678351" algn="l"/>
                <a:tab pos="9249302" algn="l"/>
                <a:tab pos="9832934" algn="l"/>
                <a:tab pos="10403878" algn="l"/>
                <a:tab pos="11000199" algn="l"/>
                <a:tab pos="11571137" algn="l"/>
              </a:tabLst>
              <a:defRPr sz="2800"/>
            </a:pPr>
            <a:endParaRPr lang="pl-PL" sz="1600" dirty="0"/>
          </a:p>
          <a:p>
            <a:pPr algn="just">
              <a:lnSpc>
                <a:spcPct val="95000"/>
              </a:lnSpc>
              <a:tabLst>
                <a:tab pos="431380" algn="l"/>
                <a:tab pos="570939" algn="l"/>
                <a:tab pos="1141891" algn="l"/>
                <a:tab pos="1725524" algn="l"/>
                <a:tab pos="2296459" algn="l"/>
                <a:tab pos="2880094" algn="l"/>
                <a:tab pos="3463733" algn="l"/>
                <a:tab pos="4034676" algn="l"/>
                <a:tab pos="4605617" algn="l"/>
                <a:tab pos="5201945" algn="l"/>
                <a:tab pos="5772879" algn="l"/>
                <a:tab pos="6369200" algn="l"/>
                <a:tab pos="6940145" algn="l"/>
                <a:tab pos="7511102" algn="l"/>
                <a:tab pos="8094727" algn="l"/>
                <a:tab pos="8678351" algn="l"/>
                <a:tab pos="9249302" algn="l"/>
                <a:tab pos="9832934" algn="l"/>
                <a:tab pos="10403878" algn="l"/>
                <a:tab pos="11000199" algn="l"/>
                <a:tab pos="11571137" algn="l"/>
              </a:tabLst>
              <a:defRPr sz="2800"/>
            </a:pPr>
            <a:r>
              <a:rPr lang="pl-PL" sz="1600" dirty="0"/>
              <a:t>ONS wywołana  nadciśnieniem tętniczym</a:t>
            </a:r>
          </a:p>
          <a:p>
            <a:pPr algn="just">
              <a:lnSpc>
                <a:spcPct val="95000"/>
              </a:lnSpc>
              <a:tabLst>
                <a:tab pos="431380" algn="l"/>
                <a:tab pos="570939" algn="l"/>
                <a:tab pos="1141891" algn="l"/>
                <a:tab pos="1725524" algn="l"/>
                <a:tab pos="2296459" algn="l"/>
                <a:tab pos="2880094" algn="l"/>
                <a:tab pos="3463733" algn="l"/>
                <a:tab pos="4034676" algn="l"/>
                <a:tab pos="4605617" algn="l"/>
                <a:tab pos="5201945" algn="l"/>
                <a:tab pos="5772879" algn="l"/>
                <a:tab pos="6369200" algn="l"/>
                <a:tab pos="6940145" algn="l"/>
                <a:tab pos="7511102" algn="l"/>
                <a:tab pos="8094727" algn="l"/>
                <a:tab pos="8678351" algn="l"/>
                <a:tab pos="9249302" algn="l"/>
                <a:tab pos="9832934" algn="l"/>
                <a:tab pos="10403878" algn="l"/>
                <a:tab pos="11000199" algn="l"/>
                <a:tab pos="11571137" algn="l"/>
              </a:tabLst>
              <a:defRPr sz="2800"/>
            </a:pPr>
            <a:endParaRPr lang="pl-PL" sz="1600" dirty="0"/>
          </a:p>
          <a:p>
            <a:pPr algn="just">
              <a:lnSpc>
                <a:spcPct val="95000"/>
              </a:lnSpc>
              <a:tabLst>
                <a:tab pos="431380" algn="l"/>
                <a:tab pos="570939" algn="l"/>
                <a:tab pos="1141891" algn="l"/>
                <a:tab pos="1725524" algn="l"/>
                <a:tab pos="2296459" algn="l"/>
                <a:tab pos="2880094" algn="l"/>
                <a:tab pos="3463733" algn="l"/>
                <a:tab pos="4034676" algn="l"/>
                <a:tab pos="4605617" algn="l"/>
                <a:tab pos="5201945" algn="l"/>
                <a:tab pos="5772879" algn="l"/>
                <a:tab pos="6369200" algn="l"/>
                <a:tab pos="6940145" algn="l"/>
                <a:tab pos="7511102" algn="l"/>
                <a:tab pos="8094727" algn="l"/>
                <a:tab pos="8678351" algn="l"/>
                <a:tab pos="9249302" algn="l"/>
                <a:tab pos="9832934" algn="l"/>
                <a:tab pos="10403878" algn="l"/>
                <a:tab pos="11000199" algn="l"/>
                <a:tab pos="11571137" algn="l"/>
              </a:tabLst>
              <a:defRPr sz="2800"/>
            </a:pPr>
            <a:r>
              <a:rPr lang="pl-PL" sz="1600" dirty="0"/>
              <a:t>Wstrząs </a:t>
            </a:r>
            <a:r>
              <a:rPr lang="pl-PL" sz="1600" dirty="0" err="1"/>
              <a:t>kardiogenny</a:t>
            </a:r>
            <a:endParaRPr lang="pl-PL" sz="1600" dirty="0"/>
          </a:p>
          <a:p>
            <a:pPr algn="just">
              <a:lnSpc>
                <a:spcPct val="95000"/>
              </a:lnSpc>
              <a:tabLst>
                <a:tab pos="431380" algn="l"/>
                <a:tab pos="570939" algn="l"/>
                <a:tab pos="1141891" algn="l"/>
                <a:tab pos="1725524" algn="l"/>
                <a:tab pos="2296459" algn="l"/>
                <a:tab pos="2880094" algn="l"/>
                <a:tab pos="3463733" algn="l"/>
                <a:tab pos="4034676" algn="l"/>
                <a:tab pos="4605617" algn="l"/>
                <a:tab pos="5201945" algn="l"/>
                <a:tab pos="5772879" algn="l"/>
                <a:tab pos="6369200" algn="l"/>
                <a:tab pos="6940145" algn="l"/>
                <a:tab pos="7511102" algn="l"/>
                <a:tab pos="8094727" algn="l"/>
                <a:tab pos="8678351" algn="l"/>
                <a:tab pos="9249302" algn="l"/>
                <a:tab pos="9832934" algn="l"/>
                <a:tab pos="10403878" algn="l"/>
                <a:tab pos="11000199" algn="l"/>
                <a:tab pos="11571137" algn="l"/>
              </a:tabLst>
              <a:defRPr sz="2800"/>
            </a:pPr>
            <a:endParaRPr lang="pl-PL" sz="1600" dirty="0"/>
          </a:p>
          <a:p>
            <a:pPr algn="just">
              <a:lnSpc>
                <a:spcPct val="95000"/>
              </a:lnSpc>
              <a:tabLst>
                <a:tab pos="431380" algn="l"/>
                <a:tab pos="570939" algn="l"/>
                <a:tab pos="1141891" algn="l"/>
                <a:tab pos="1725524" algn="l"/>
                <a:tab pos="2296459" algn="l"/>
                <a:tab pos="2880094" algn="l"/>
                <a:tab pos="3463733" algn="l"/>
                <a:tab pos="4034676" algn="l"/>
                <a:tab pos="4605617" algn="l"/>
                <a:tab pos="5201945" algn="l"/>
                <a:tab pos="5772879" algn="l"/>
                <a:tab pos="6369200" algn="l"/>
                <a:tab pos="6940145" algn="l"/>
                <a:tab pos="7511102" algn="l"/>
                <a:tab pos="8094727" algn="l"/>
                <a:tab pos="8678351" algn="l"/>
                <a:tab pos="9249302" algn="l"/>
                <a:tab pos="9832934" algn="l"/>
                <a:tab pos="10403878" algn="l"/>
                <a:tab pos="11000199" algn="l"/>
                <a:tab pos="11571137" algn="l"/>
              </a:tabLst>
              <a:defRPr sz="2800"/>
            </a:pPr>
            <a:r>
              <a:rPr lang="pl-PL" sz="1600" dirty="0"/>
              <a:t>ONS wywołana ostrym incydentem wieńcowym</a:t>
            </a:r>
          </a:p>
          <a:p>
            <a:pPr algn="just">
              <a:lnSpc>
                <a:spcPct val="95000"/>
              </a:lnSpc>
              <a:tabLst>
                <a:tab pos="431380" algn="l"/>
                <a:tab pos="570939" algn="l"/>
                <a:tab pos="1141891" algn="l"/>
                <a:tab pos="1725524" algn="l"/>
                <a:tab pos="2296459" algn="l"/>
                <a:tab pos="2880094" algn="l"/>
                <a:tab pos="3463733" algn="l"/>
                <a:tab pos="4034676" algn="l"/>
                <a:tab pos="4605617" algn="l"/>
                <a:tab pos="5201945" algn="l"/>
                <a:tab pos="5772879" algn="l"/>
                <a:tab pos="6369200" algn="l"/>
                <a:tab pos="6940145" algn="l"/>
                <a:tab pos="7511102" algn="l"/>
                <a:tab pos="8094727" algn="l"/>
                <a:tab pos="8678351" algn="l"/>
                <a:tab pos="9249302" algn="l"/>
                <a:tab pos="9832934" algn="l"/>
                <a:tab pos="10403878" algn="l"/>
                <a:tab pos="11000199" algn="l"/>
                <a:tab pos="11571137" algn="l"/>
              </a:tabLst>
              <a:defRPr sz="2800"/>
            </a:pPr>
            <a:endParaRPr lang="pl-PL" sz="1600" dirty="0"/>
          </a:p>
          <a:p>
            <a:pPr algn="just">
              <a:lnSpc>
                <a:spcPct val="95000"/>
              </a:lnSpc>
              <a:tabLst>
                <a:tab pos="431380" algn="l"/>
                <a:tab pos="570939" algn="l"/>
                <a:tab pos="1141891" algn="l"/>
                <a:tab pos="1725524" algn="l"/>
                <a:tab pos="2296459" algn="l"/>
                <a:tab pos="2880094" algn="l"/>
                <a:tab pos="3463733" algn="l"/>
                <a:tab pos="4034676" algn="l"/>
                <a:tab pos="4605617" algn="l"/>
                <a:tab pos="5201945" algn="l"/>
                <a:tab pos="5772879" algn="l"/>
                <a:tab pos="6369200" algn="l"/>
                <a:tab pos="6940145" algn="l"/>
                <a:tab pos="7511102" algn="l"/>
                <a:tab pos="8094727" algn="l"/>
                <a:tab pos="8678351" algn="l"/>
                <a:tab pos="9249302" algn="l"/>
                <a:tab pos="9832934" algn="l"/>
                <a:tab pos="10403878" algn="l"/>
                <a:tab pos="11000199" algn="l"/>
                <a:tab pos="11571137" algn="l"/>
              </a:tabLst>
              <a:defRPr sz="2800"/>
            </a:pPr>
            <a:r>
              <a:rPr lang="pl-PL" sz="1600" dirty="0"/>
              <a:t>Izolowana ostra niewydolność prawej komory</a:t>
            </a:r>
          </a:p>
        </p:txBody>
      </p:sp>
      <p:sp>
        <p:nvSpPr>
          <p:cNvPr id="3" name="Prostokąt 2"/>
          <p:cNvSpPr/>
          <p:nvPr/>
        </p:nvSpPr>
        <p:spPr>
          <a:xfrm>
            <a:off x="1331640" y="908720"/>
            <a:ext cx="66247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Ciężka niewydolność serca</a:t>
            </a:r>
          </a:p>
          <a:p>
            <a:endParaRPr lang="pl-PL" sz="2000" dirty="0"/>
          </a:p>
          <a:p>
            <a:pPr>
              <a:buFontTx/>
              <a:buChar char="-"/>
            </a:pPr>
            <a:r>
              <a:rPr lang="pl-PL" sz="2000" dirty="0"/>
              <a:t>Przewlekła </a:t>
            </a:r>
            <a:r>
              <a:rPr lang="pl-PL" sz="2000" dirty="0" err="1"/>
              <a:t>zdekompensowana</a:t>
            </a:r>
            <a:r>
              <a:rPr lang="pl-PL" sz="2000" dirty="0"/>
              <a:t> niewydolność serca – 75%</a:t>
            </a:r>
          </a:p>
          <a:p>
            <a:pPr>
              <a:buFontTx/>
              <a:buChar char="-"/>
            </a:pPr>
            <a:endParaRPr lang="pl-PL" sz="2000" dirty="0"/>
          </a:p>
          <a:p>
            <a:pPr>
              <a:buFontTx/>
              <a:buChar char="-"/>
            </a:pPr>
            <a:r>
              <a:rPr lang="pl-PL" sz="2000" dirty="0"/>
              <a:t>HF de </a:t>
            </a:r>
            <a:r>
              <a:rPr lang="pl-PL" sz="2000" dirty="0" err="1"/>
              <a:t>novo</a:t>
            </a:r>
            <a:r>
              <a:rPr lang="pl-PL" sz="2000" dirty="0"/>
              <a:t> – 23% = OSTRA HF:</a:t>
            </a:r>
          </a:p>
        </p:txBody>
      </p:sp>
      <p:pic>
        <p:nvPicPr>
          <p:cNvPr id="4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63688" y="836713"/>
            <a:ext cx="66247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Przewlekła </a:t>
            </a:r>
            <a:r>
              <a:rPr lang="pl-PL" dirty="0" err="1"/>
              <a:t>zdekompensowana</a:t>
            </a:r>
            <a:r>
              <a:rPr lang="pl-PL" dirty="0"/>
              <a:t> niewydolność serca </a:t>
            </a:r>
          </a:p>
          <a:p>
            <a:endParaRPr lang="pl-PL" dirty="0"/>
          </a:p>
          <a:p>
            <a:r>
              <a:rPr lang="pl-PL" dirty="0"/>
              <a:t>Etiologia: </a:t>
            </a:r>
          </a:p>
          <a:p>
            <a:endParaRPr lang="pl-PL" dirty="0"/>
          </a:p>
          <a:p>
            <a:pPr>
              <a:buFontTx/>
              <a:buChar char="-"/>
            </a:pPr>
            <a:r>
              <a:rPr lang="pl-PL" dirty="0"/>
              <a:t>2/3 CAD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/>
              <a:t>Pozapalna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/>
              <a:t>Toksyczna: alkohol, leczenie </a:t>
            </a:r>
            <a:r>
              <a:rPr lang="pl-PL" dirty="0" err="1"/>
              <a:t>doksorubicyną</a:t>
            </a:r>
            <a:endParaRPr lang="pl-PL" dirty="0"/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 err="1"/>
              <a:t>Tachyarytmia</a:t>
            </a:r>
            <a:r>
              <a:rPr lang="pl-PL" dirty="0"/>
              <a:t> (</a:t>
            </a:r>
            <a:r>
              <a:rPr lang="pl-PL" dirty="0" err="1"/>
              <a:t>kardiomiopatia</a:t>
            </a:r>
            <a:r>
              <a:rPr lang="pl-PL" dirty="0"/>
              <a:t> </a:t>
            </a:r>
            <a:r>
              <a:rPr lang="pl-PL" dirty="0" err="1"/>
              <a:t>tachyarytmiczna</a:t>
            </a:r>
            <a:r>
              <a:rPr lang="pl-PL" dirty="0"/>
              <a:t>)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/>
              <a:t>Genetyczne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/>
              <a:t>Idiopatyczna</a:t>
            </a:r>
          </a:p>
          <a:p>
            <a:pPr>
              <a:buFontTx/>
              <a:buChar char="-"/>
            </a:pPr>
            <a:endParaRPr lang="pl-PL" dirty="0"/>
          </a:p>
          <a:p>
            <a:endParaRPr lang="pl-PL" dirty="0"/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endParaRPr lang="pl-PL" dirty="0"/>
          </a:p>
        </p:txBody>
      </p:sp>
      <p:pic>
        <p:nvPicPr>
          <p:cNvPr id="3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1547664" y="836713"/>
            <a:ext cx="5310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Przewlekła </a:t>
            </a:r>
            <a:r>
              <a:rPr lang="pl-PL" dirty="0" err="1"/>
              <a:t>zdekompensowana</a:t>
            </a:r>
            <a:r>
              <a:rPr lang="pl-PL" dirty="0"/>
              <a:t> niewydolność serca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619672" y="1628800"/>
            <a:ext cx="312059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Przyczyny zaostrzenia: </a:t>
            </a:r>
          </a:p>
          <a:p>
            <a:endParaRPr lang="pl-PL" dirty="0"/>
          </a:p>
          <a:p>
            <a:pPr>
              <a:buFontTx/>
              <a:buChar char="-"/>
            </a:pPr>
            <a:r>
              <a:rPr lang="pl-PL" dirty="0"/>
              <a:t>Zakażenie (również IZW)</a:t>
            </a:r>
          </a:p>
          <a:p>
            <a:pPr>
              <a:buFontTx/>
              <a:buChar char="-"/>
            </a:pPr>
            <a:r>
              <a:rPr lang="pl-PL" dirty="0"/>
              <a:t>Zaostrzenie astmy/POCHP</a:t>
            </a:r>
          </a:p>
          <a:p>
            <a:pPr>
              <a:buFontTx/>
              <a:buChar char="-"/>
            </a:pPr>
            <a:r>
              <a:rPr lang="pl-PL" dirty="0"/>
              <a:t>Niedokrwistość</a:t>
            </a:r>
          </a:p>
          <a:p>
            <a:pPr>
              <a:buFontTx/>
              <a:buChar char="-"/>
            </a:pPr>
            <a:r>
              <a:rPr lang="pl-PL" dirty="0"/>
              <a:t>Dysfunkcja nerek</a:t>
            </a:r>
          </a:p>
          <a:p>
            <a:pPr>
              <a:buFontTx/>
              <a:buChar char="-"/>
            </a:pPr>
            <a:r>
              <a:rPr lang="pl-PL" dirty="0"/>
              <a:t>Zaburzenia rytmu</a:t>
            </a:r>
          </a:p>
          <a:p>
            <a:pPr>
              <a:buFontTx/>
              <a:buChar char="-"/>
            </a:pPr>
            <a:r>
              <a:rPr lang="pl-PL" dirty="0"/>
              <a:t>Wyładowania ICD</a:t>
            </a:r>
          </a:p>
          <a:p>
            <a:pPr>
              <a:buFontTx/>
              <a:buChar char="-"/>
            </a:pPr>
            <a:r>
              <a:rPr lang="pl-PL" dirty="0"/>
              <a:t>Wysokie RR</a:t>
            </a:r>
          </a:p>
          <a:p>
            <a:pPr>
              <a:buFontTx/>
              <a:buChar char="-"/>
            </a:pPr>
            <a:r>
              <a:rPr lang="pl-PL" dirty="0"/>
              <a:t>Zaburzenia funkcji tarczycy</a:t>
            </a:r>
          </a:p>
          <a:p>
            <a:pPr>
              <a:buFontTx/>
              <a:buChar char="-"/>
            </a:pPr>
            <a:r>
              <a:rPr lang="pl-PL" dirty="0"/>
              <a:t>Alkohol</a:t>
            </a:r>
          </a:p>
          <a:p>
            <a:pPr>
              <a:buFontTx/>
              <a:buChar char="-"/>
            </a:pP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Nieprzyjmowanie leków</a:t>
            </a:r>
          </a:p>
          <a:p>
            <a:pPr>
              <a:buFontTx/>
              <a:buChar char="-"/>
            </a:pP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Nieprzestrzeganie zaleceń</a:t>
            </a:r>
          </a:p>
          <a:p>
            <a:pPr>
              <a:buFontTx/>
              <a:buChar char="-"/>
            </a:pP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494286" y="5295736"/>
            <a:ext cx="1381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ESC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86000" y="2420888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Mechanizm: </a:t>
            </a:r>
          </a:p>
          <a:p>
            <a:endParaRPr lang="pl-PL" sz="2400" dirty="0"/>
          </a:p>
          <a:p>
            <a:pPr>
              <a:buFontTx/>
              <a:buChar char="-"/>
            </a:pPr>
            <a:r>
              <a:rPr lang="pl-PL" sz="2400" dirty="0"/>
              <a:t>Powtarzające się epizody niedokrwienia</a:t>
            </a:r>
          </a:p>
          <a:p>
            <a:pPr>
              <a:buFontTx/>
              <a:buChar char="-"/>
            </a:pPr>
            <a:endParaRPr lang="pl-PL" sz="2400" dirty="0"/>
          </a:p>
          <a:p>
            <a:pPr>
              <a:buFontTx/>
              <a:buChar char="-"/>
            </a:pPr>
            <a:r>
              <a:rPr lang="pl-PL" sz="2400" dirty="0"/>
              <a:t>Aktywacja neurohormonalna</a:t>
            </a:r>
          </a:p>
        </p:txBody>
      </p:sp>
      <p:pic>
        <p:nvPicPr>
          <p:cNvPr id="3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75656" y="1772816"/>
            <a:ext cx="2304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Leczenie przewlekłe: </a:t>
            </a:r>
          </a:p>
          <a:p>
            <a:endParaRPr lang="pl-PL" dirty="0"/>
          </a:p>
        </p:txBody>
      </p:sp>
      <p:pic>
        <p:nvPicPr>
          <p:cNvPr id="3" name="Picture 1" descr="GL_HEART FAILURE_2012 final003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424936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611560" y="6237312"/>
            <a:ext cx="7258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Inne leki: </a:t>
            </a:r>
            <a:r>
              <a:rPr lang="pl-PL" dirty="0" err="1"/>
              <a:t>Iwabradyna</a:t>
            </a:r>
            <a:r>
              <a:rPr lang="pl-PL" dirty="0"/>
              <a:t>; </a:t>
            </a:r>
            <a:r>
              <a:rPr lang="pl-PL" dirty="0" err="1"/>
              <a:t>Digoksyna</a:t>
            </a:r>
            <a:r>
              <a:rPr lang="pl-PL" dirty="0"/>
              <a:t>; </a:t>
            </a:r>
            <a:r>
              <a:rPr lang="pl-PL" dirty="0" err="1"/>
              <a:t>Hydralazyna</a:t>
            </a:r>
            <a:r>
              <a:rPr lang="pl-PL" dirty="0"/>
              <a:t>; </a:t>
            </a:r>
            <a:r>
              <a:rPr lang="pl-PL" dirty="0" err="1"/>
              <a:t>Dwuazotan</a:t>
            </a:r>
            <a:r>
              <a:rPr lang="pl-PL" dirty="0"/>
              <a:t> </a:t>
            </a:r>
            <a:r>
              <a:rPr lang="pl-PL" dirty="0" err="1"/>
              <a:t>Izosorbidu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475656" y="1052736"/>
            <a:ext cx="63367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Odstawienie </a:t>
            </a:r>
            <a:r>
              <a:rPr lang="pl-PL" dirty="0" err="1"/>
              <a:t>Bblokerów</a:t>
            </a:r>
            <a:r>
              <a:rPr lang="pl-PL" dirty="0"/>
              <a:t>: </a:t>
            </a:r>
          </a:p>
          <a:p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Czasowe odstawienie </a:t>
            </a:r>
            <a:r>
              <a:rPr lang="pl-PL" dirty="0" err="1"/>
              <a:t>Bblokerów</a:t>
            </a:r>
            <a:r>
              <a:rPr lang="pl-PL" dirty="0"/>
              <a:t> tylko u pacjentów we wstrząsie </a:t>
            </a:r>
            <a:r>
              <a:rPr lang="pl-PL" dirty="0" err="1"/>
              <a:t>kardiogennym</a:t>
            </a:r>
            <a:r>
              <a:rPr lang="pl-PL" dirty="0"/>
              <a:t> lub z ciężkimi objawami </a:t>
            </a:r>
            <a:r>
              <a:rPr lang="pl-PL" dirty="0" err="1"/>
              <a:t>hipoperfuzji</a:t>
            </a: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Nie należy łączyć </a:t>
            </a:r>
            <a:r>
              <a:rPr lang="pl-PL" dirty="0" err="1"/>
              <a:t>Bblokerów</a:t>
            </a:r>
            <a:r>
              <a:rPr lang="pl-PL" dirty="0"/>
              <a:t> z lekami </a:t>
            </a:r>
            <a:r>
              <a:rPr lang="pl-PL" dirty="0" err="1"/>
              <a:t>inotropowymi</a:t>
            </a:r>
            <a:r>
              <a:rPr lang="pl-PL" dirty="0"/>
              <a:t> </a:t>
            </a:r>
          </a:p>
          <a:p>
            <a:r>
              <a:rPr lang="pl-PL" dirty="0"/>
              <a:t>(</a:t>
            </a:r>
            <a:r>
              <a:rPr lang="pl-PL" dirty="0" err="1"/>
              <a:t>Levosimendan</a:t>
            </a:r>
            <a:r>
              <a:rPr lang="pl-PL" dirty="0"/>
              <a:t> - </a:t>
            </a:r>
            <a:r>
              <a:rPr lang="pl-PL" dirty="0" err="1"/>
              <a:t>IIb</a:t>
            </a:r>
            <a:r>
              <a:rPr lang="pl-PL" dirty="0"/>
              <a:t>)</a:t>
            </a:r>
          </a:p>
          <a:p>
            <a:endParaRPr lang="pl-PL" dirty="0"/>
          </a:p>
          <a:p>
            <a:r>
              <a:rPr lang="pl-PL" dirty="0"/>
              <a:t>					ESC 2012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547664" y="3663608"/>
            <a:ext cx="435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Leczenie objawowe: LEKI MOCZOPĘDNE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331640" y="2060848"/>
            <a:ext cx="662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Ciężka niewydolność serca</a:t>
            </a:r>
          </a:p>
          <a:p>
            <a:endParaRPr lang="pl-PL" sz="2000" dirty="0"/>
          </a:p>
          <a:p>
            <a:pPr>
              <a:buFontTx/>
              <a:buChar char="-"/>
            </a:pPr>
            <a:r>
              <a:rPr lang="pl-PL" sz="1600" dirty="0"/>
              <a:t>Przewlekła </a:t>
            </a:r>
            <a:r>
              <a:rPr lang="pl-PL" sz="1600" dirty="0" err="1"/>
              <a:t>zdekompensowana</a:t>
            </a:r>
            <a:r>
              <a:rPr lang="pl-PL" sz="1600" dirty="0"/>
              <a:t> niewydolność serca – 75%</a:t>
            </a:r>
          </a:p>
          <a:p>
            <a:pPr>
              <a:buFontTx/>
              <a:buChar char="-"/>
            </a:pPr>
            <a:endParaRPr lang="pl-PL" sz="2000" dirty="0"/>
          </a:p>
          <a:p>
            <a:pPr>
              <a:buFontTx/>
              <a:buChar char="-"/>
            </a:pPr>
            <a:r>
              <a:rPr lang="pl-PL" sz="2800" dirty="0"/>
              <a:t>HF de </a:t>
            </a:r>
            <a:r>
              <a:rPr lang="pl-PL" sz="2800" dirty="0" err="1"/>
              <a:t>novo</a:t>
            </a:r>
            <a:r>
              <a:rPr lang="pl-PL" sz="2800" dirty="0"/>
              <a:t> – 23% = OSTRA HF:</a:t>
            </a:r>
          </a:p>
        </p:txBody>
      </p:sp>
      <p:pic>
        <p:nvPicPr>
          <p:cNvPr id="4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907704" y="2996952"/>
            <a:ext cx="62660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CIĘŻKA </a:t>
            </a:r>
            <a:r>
              <a:rPr lang="pl-PL" sz="2400" dirty="0"/>
              <a:t>NS TO NIEWYDOLNOŚĆ SERCA Z </a:t>
            </a:r>
          </a:p>
          <a:p>
            <a:endParaRPr lang="pl-PL" sz="2400" dirty="0"/>
          </a:p>
          <a:p>
            <a:r>
              <a:rPr lang="pl-PL" sz="2400" dirty="0"/>
              <a:t>	OBNIŻENIEM LVEF</a:t>
            </a:r>
          </a:p>
          <a:p>
            <a:endParaRPr lang="pl-PL" sz="2400" dirty="0"/>
          </a:p>
          <a:p>
            <a:r>
              <a:rPr lang="pl-PL" sz="2400" dirty="0"/>
              <a:t>Wyjątek: NS RV</a:t>
            </a:r>
          </a:p>
        </p:txBody>
      </p:sp>
      <p:pic>
        <p:nvPicPr>
          <p:cNvPr id="3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296144" cy="1504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8071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547664" y="764704"/>
            <a:ext cx="49685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Etiologia ONS: </a:t>
            </a:r>
          </a:p>
          <a:p>
            <a:endParaRPr lang="pl-PL" dirty="0"/>
          </a:p>
          <a:p>
            <a:pPr>
              <a:buFontTx/>
              <a:buChar char="-"/>
            </a:pPr>
            <a:r>
              <a:rPr lang="pl-PL" dirty="0"/>
              <a:t>Ostry zespół wieńcowy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/>
              <a:t>Mechaniczne powikłania zawału serca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/>
              <a:t>Szybka arytmia/zaburzenia przewodzenia</a:t>
            </a:r>
          </a:p>
          <a:p>
            <a:endParaRPr lang="pl-PL" dirty="0"/>
          </a:p>
          <a:p>
            <a:pPr>
              <a:buFontTx/>
              <a:buChar char="-"/>
            </a:pPr>
            <a:r>
              <a:rPr lang="pl-PL" dirty="0"/>
              <a:t>Ostra zatorowość płucna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/>
              <a:t>Przełom nadciśnieniowy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/>
              <a:t>Tamponada serca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/>
              <a:t>Rozwarstwienie aorty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/>
              <a:t>Niewydolność okołooperacyjna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 err="1"/>
              <a:t>Kardiomiopatia</a:t>
            </a:r>
            <a:r>
              <a:rPr lang="pl-PL" dirty="0"/>
              <a:t> połogowa</a:t>
            </a:r>
          </a:p>
          <a:p>
            <a:r>
              <a:rPr lang="pl-PL" dirty="0"/>
              <a:t>-</a:t>
            </a:r>
            <a:r>
              <a:rPr lang="pl-PL" dirty="0" err="1"/>
              <a:t>Miocarditis</a:t>
            </a:r>
            <a:endParaRPr lang="pl-PL" dirty="0"/>
          </a:p>
          <a:p>
            <a:pPr>
              <a:buFontTx/>
              <a:buChar char="-"/>
            </a:pPr>
            <a:r>
              <a:rPr lang="pl-PL" dirty="0"/>
              <a:t>AS; MS; AR; MR; dysfunkcja protezy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graphicFrame>
        <p:nvGraphicFramePr>
          <p:cNvPr id="4" name="Diagram 3"/>
          <p:cNvGraphicFramePr/>
          <p:nvPr/>
        </p:nvGraphicFramePr>
        <p:xfrm>
          <a:off x="1547664" y="1052736"/>
          <a:ext cx="6096000" cy="5576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55946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547664" y="1340768"/>
            <a:ext cx="3335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ONS - postępowanie </a:t>
            </a:r>
            <a:r>
              <a:rPr lang="pl-PL" sz="2400" b="1" dirty="0"/>
              <a:t>ogólne</a:t>
            </a:r>
            <a:r>
              <a:rPr lang="pl-PL" dirty="0"/>
              <a:t>: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403648" y="2204864"/>
            <a:ext cx="5875134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pl-PL" sz="2000" dirty="0"/>
              <a:t>Leczenie prowadzone równolegle z diagnostyką</a:t>
            </a:r>
          </a:p>
          <a:p>
            <a:pPr marL="457200" indent="-457200">
              <a:buAutoNum type="arabicPeriod"/>
            </a:pPr>
            <a:endParaRPr lang="pl-PL" sz="2000" dirty="0"/>
          </a:p>
          <a:p>
            <a:r>
              <a:rPr lang="pl-PL" sz="2000" dirty="0"/>
              <a:t>2. Monitorowanie:</a:t>
            </a:r>
          </a:p>
          <a:p>
            <a:endParaRPr lang="pl-PL" sz="2000" dirty="0"/>
          </a:p>
          <a:p>
            <a:r>
              <a:rPr lang="pl-PL" sz="2000" dirty="0"/>
              <a:t>NADZÓR WZROKOWY +</a:t>
            </a:r>
          </a:p>
          <a:p>
            <a:endParaRPr lang="pl-PL" sz="2000" dirty="0"/>
          </a:p>
          <a:p>
            <a:pPr marL="285750" indent="-285750">
              <a:buFontTx/>
              <a:buChar char="-"/>
            </a:pPr>
            <a:r>
              <a:rPr lang="pl-PL" sz="2000" dirty="0"/>
              <a:t>EKG -ciągłe</a:t>
            </a:r>
          </a:p>
          <a:p>
            <a:pPr marL="285750" indent="-285750">
              <a:buFontTx/>
              <a:buChar char="-"/>
            </a:pPr>
            <a:endParaRPr lang="pl-PL" sz="2000" dirty="0"/>
          </a:p>
          <a:p>
            <a:pPr marL="285750" indent="-285750">
              <a:buFontTx/>
              <a:buChar char="-"/>
            </a:pPr>
            <a:r>
              <a:rPr lang="pl-PL" sz="2000" dirty="0"/>
              <a:t>RR  - pomiar krwawy</a:t>
            </a:r>
          </a:p>
          <a:p>
            <a:pPr marL="285750" indent="-285750">
              <a:buFontTx/>
              <a:buChar char="-"/>
            </a:pPr>
            <a:endParaRPr lang="pl-PL" sz="2000" dirty="0"/>
          </a:p>
          <a:p>
            <a:pPr marL="285750" indent="-285750">
              <a:buFontTx/>
              <a:buChar char="-"/>
            </a:pPr>
            <a:r>
              <a:rPr lang="pl-PL" sz="2000" dirty="0"/>
              <a:t>Saturacja</a:t>
            </a:r>
          </a:p>
          <a:p>
            <a:pPr marL="285750" indent="-285750">
              <a:buFontTx/>
              <a:buChar char="-"/>
            </a:pPr>
            <a:endParaRPr lang="pl-PL" sz="2000" dirty="0"/>
          </a:p>
          <a:p>
            <a:pPr marL="285750" indent="-285750">
              <a:buFontTx/>
              <a:buChar char="-"/>
            </a:pPr>
            <a:r>
              <a:rPr lang="pl-PL" sz="2000" dirty="0"/>
              <a:t>Diureza – godzinowa</a:t>
            </a:r>
          </a:p>
          <a:p>
            <a:endParaRPr lang="pl-PL" dirty="0"/>
          </a:p>
          <a:p>
            <a:pPr marL="285750" indent="-285750"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57285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44725"/>
            <a:ext cx="7440827" cy="55806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39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03648" y="1340768"/>
            <a:ext cx="3364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ONS - postępowanie </a:t>
            </a:r>
            <a:r>
              <a:rPr lang="pl-PL" sz="2400" b="1" dirty="0"/>
              <a:t>ogólne: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331640" y="2132856"/>
            <a:ext cx="571509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PARAMETRY KRYTYCZNE</a:t>
            </a:r>
          </a:p>
          <a:p>
            <a:endParaRPr lang="pl-PL" dirty="0"/>
          </a:p>
          <a:p>
            <a:r>
              <a:rPr lang="pl-PL" dirty="0"/>
              <a:t>1.    Wentylacja: nieinwazyjna / intubacja </a:t>
            </a:r>
          </a:p>
          <a:p>
            <a:endParaRPr lang="pl-PL" dirty="0"/>
          </a:p>
          <a:p>
            <a:pPr marL="342900" indent="-342900">
              <a:buAutoNum type="arabicPeriod" startAt="2"/>
            </a:pPr>
            <a:r>
              <a:rPr lang="pl-PL" dirty="0"/>
              <a:t>Doraźne leczenie arytmii</a:t>
            </a:r>
          </a:p>
          <a:p>
            <a:pPr marL="342900" indent="-342900">
              <a:buAutoNum type="arabicPeriod" startAt="2"/>
            </a:pPr>
            <a:endParaRPr lang="pl-PL" dirty="0"/>
          </a:p>
          <a:p>
            <a:pPr marL="342900" indent="-342900">
              <a:buAutoNum type="arabicPeriod" startAt="2"/>
            </a:pPr>
            <a:r>
              <a:rPr lang="pl-PL" dirty="0"/>
              <a:t>Wykluczenie OZW</a:t>
            </a:r>
          </a:p>
          <a:p>
            <a:pPr marL="342900" indent="-342900">
              <a:buAutoNum type="arabicPeriod" startAt="2"/>
            </a:pPr>
            <a:endParaRPr lang="pl-PL" dirty="0"/>
          </a:p>
          <a:p>
            <a:pPr marL="342900" indent="-342900">
              <a:buAutoNum type="arabicPeriod" startAt="2"/>
            </a:pPr>
            <a:r>
              <a:rPr lang="pl-PL" dirty="0"/>
              <a:t>ECHO: szybkie wykluczenie innych przyczyn</a:t>
            </a:r>
          </a:p>
          <a:p>
            <a:pPr marL="342900" indent="-342900">
              <a:buAutoNum type="arabicPeriod" startAt="2"/>
            </a:pPr>
            <a:endParaRPr lang="pl-PL" dirty="0"/>
          </a:p>
          <a:p>
            <a:pPr marL="342900" indent="-342900">
              <a:buAutoNum type="arabicPeriod" startAt="2"/>
            </a:pPr>
            <a:r>
              <a:rPr lang="pl-PL" dirty="0"/>
              <a:t>Utrzymanie SBP &gt; 85mmHg + leczenie przyczynowe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03083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03648" y="1340768"/>
            <a:ext cx="3335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ONS - postępowanie </a:t>
            </a:r>
            <a:r>
              <a:rPr lang="pl-PL" sz="2400" b="1" dirty="0"/>
              <a:t>ogólne</a:t>
            </a:r>
            <a:r>
              <a:rPr lang="pl-PL" dirty="0"/>
              <a:t>: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331640" y="2132856"/>
            <a:ext cx="698223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pl-PL" sz="2400" b="1" dirty="0"/>
              <a:t>Tlenoterapia: </a:t>
            </a:r>
          </a:p>
          <a:p>
            <a:pPr marL="342900" indent="-342900">
              <a:buAutoNum type="arabicPeriod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SpO2 &lt; 90% (NS ESC 2012)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SpO2 &lt; 95% (STEMI ESC 2012)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Unikać rutynowego stosowania : skurcz naczyń ; zmniejszenia CO</a:t>
            </a:r>
          </a:p>
        </p:txBody>
      </p:sp>
    </p:spTree>
    <p:extLst>
      <p:ext uri="{BB962C8B-B14F-4D97-AF65-F5344CB8AC3E}">
        <p14:creationId xmlns="" xmlns:p14="http://schemas.microsoft.com/office/powerpoint/2010/main" val="4126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03648" y="1340768"/>
            <a:ext cx="3335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ONS - postępowanie </a:t>
            </a:r>
            <a:r>
              <a:rPr lang="pl-PL" sz="2400" b="1" dirty="0"/>
              <a:t>ogólne</a:t>
            </a:r>
            <a:r>
              <a:rPr lang="pl-PL" dirty="0"/>
              <a:t>: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331640" y="2132856"/>
            <a:ext cx="4753802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Wentylacja:</a:t>
            </a:r>
            <a:endParaRPr lang="pl-PL" dirty="0"/>
          </a:p>
          <a:p>
            <a:endParaRPr lang="pl-PL" dirty="0"/>
          </a:p>
          <a:p>
            <a:r>
              <a:rPr lang="pl-PL" dirty="0"/>
              <a:t>WSKAZANIA: </a:t>
            </a:r>
          </a:p>
          <a:p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Kliniczne cechy niewydolności oddechowej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Zaburzenia świadomości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SpO2 &lt;90%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PaO2 &lt;60 mmHg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PaCO2&gt;50mmHg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53637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03648" y="1340768"/>
            <a:ext cx="3335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ONS - postępowanie </a:t>
            </a:r>
            <a:r>
              <a:rPr lang="pl-PL" sz="2400" b="1" dirty="0"/>
              <a:t>ogólne</a:t>
            </a:r>
            <a:r>
              <a:rPr lang="pl-PL" dirty="0"/>
              <a:t>: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331640" y="2132856"/>
            <a:ext cx="4646400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Wentylacja: </a:t>
            </a:r>
          </a:p>
          <a:p>
            <a:endParaRPr lang="pl-PL" sz="2400" dirty="0"/>
          </a:p>
          <a:p>
            <a:r>
              <a:rPr lang="pl-PL" sz="2400" dirty="0"/>
              <a:t>nieinwazyjna </a:t>
            </a:r>
            <a:r>
              <a:rPr lang="pl-PL" sz="2400" dirty="0" err="1"/>
              <a:t>ves</a:t>
            </a:r>
            <a:r>
              <a:rPr lang="pl-PL" sz="2400" dirty="0"/>
              <a:t> intubacja</a:t>
            </a:r>
          </a:p>
          <a:p>
            <a:endParaRPr lang="pl-PL" sz="2400" dirty="0"/>
          </a:p>
          <a:p>
            <a:r>
              <a:rPr lang="pl-PL" sz="2400" dirty="0"/>
              <a:t>-preferowana tlenoterapia </a:t>
            </a:r>
          </a:p>
          <a:p>
            <a:r>
              <a:rPr lang="pl-PL" sz="2400" dirty="0"/>
              <a:t>lub </a:t>
            </a:r>
          </a:p>
          <a:p>
            <a:r>
              <a:rPr lang="pl-PL" sz="2400"/>
              <a:t>-wentylacja nieinwazyjna (BIPAP)</a:t>
            </a:r>
            <a:endParaRPr lang="pl-PL" sz="2400" dirty="0"/>
          </a:p>
          <a:p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9066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03648" y="1340768"/>
            <a:ext cx="3335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ONS - postępowanie </a:t>
            </a:r>
            <a:r>
              <a:rPr lang="pl-PL" sz="2400" b="1" dirty="0"/>
              <a:t>ogólne</a:t>
            </a:r>
            <a:r>
              <a:rPr lang="pl-PL" dirty="0"/>
              <a:t>: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331640" y="2132856"/>
            <a:ext cx="468820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Wentylacja nieinwazyjna (BIPAP):</a:t>
            </a:r>
          </a:p>
          <a:p>
            <a:r>
              <a:rPr lang="pl-PL" sz="2400" dirty="0"/>
              <a:t> </a:t>
            </a:r>
          </a:p>
          <a:p>
            <a:r>
              <a:rPr lang="pl-PL" sz="2400" dirty="0"/>
              <a:t>Przeciwwskazania: </a:t>
            </a:r>
          </a:p>
          <a:p>
            <a:pPr marL="342900" indent="-342900">
              <a:buFontTx/>
              <a:buChar char="-"/>
            </a:pPr>
            <a:r>
              <a:rPr lang="pl-PL" sz="2400" dirty="0"/>
              <a:t>zaburzenia świadomości</a:t>
            </a:r>
          </a:p>
          <a:p>
            <a:pPr marL="342900" indent="-342900">
              <a:buFontTx/>
              <a:buChar char="-"/>
            </a:pPr>
            <a:r>
              <a:rPr lang="pl-PL" sz="2400" dirty="0"/>
              <a:t>HETD</a:t>
            </a:r>
          </a:p>
          <a:p>
            <a:pPr marL="342900" indent="-342900">
              <a:buFontTx/>
              <a:buChar char="-"/>
            </a:pPr>
            <a:r>
              <a:rPr lang="pl-PL" sz="2400" dirty="0"/>
              <a:t>wstrząs </a:t>
            </a:r>
            <a:r>
              <a:rPr lang="pl-PL" sz="2400" dirty="0" err="1"/>
              <a:t>kardiogenny</a:t>
            </a:r>
            <a:endParaRPr lang="pl-PL" sz="2400" dirty="0"/>
          </a:p>
          <a:p>
            <a:pPr marL="342900" indent="-342900">
              <a:buFontTx/>
              <a:buChar char="-"/>
            </a:pPr>
            <a:r>
              <a:rPr lang="pl-PL" sz="2400" dirty="0"/>
              <a:t>duże ryzyko aspiracji</a:t>
            </a:r>
          </a:p>
          <a:p>
            <a:pPr marL="342900" indent="-342900">
              <a:buFontTx/>
              <a:buChar char="-"/>
            </a:pPr>
            <a:r>
              <a:rPr lang="pl-PL" sz="2400" dirty="0"/>
              <a:t>niedrożne drogi oddechowe</a:t>
            </a:r>
          </a:p>
          <a:p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1488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03648" y="1340768"/>
            <a:ext cx="3335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ONS - postępowanie </a:t>
            </a:r>
            <a:r>
              <a:rPr lang="pl-PL" sz="2400" b="1" dirty="0"/>
              <a:t>ogólne</a:t>
            </a:r>
            <a:r>
              <a:rPr lang="pl-PL" dirty="0"/>
              <a:t>: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331640" y="2132856"/>
            <a:ext cx="607493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DIURETYKI: </a:t>
            </a:r>
          </a:p>
          <a:p>
            <a:endParaRPr lang="pl-PL" dirty="0"/>
          </a:p>
          <a:p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Ciągły wlew dożylny </a:t>
            </a:r>
          </a:p>
          <a:p>
            <a:pPr marL="285750" indent="-285750">
              <a:buFontTx/>
              <a:buChar char="-"/>
            </a:pPr>
            <a:r>
              <a:rPr lang="pl-PL" dirty="0" err="1"/>
              <a:t>Diuretyk</a:t>
            </a:r>
            <a:r>
              <a:rPr lang="pl-PL" dirty="0"/>
              <a:t> pętlowy: </a:t>
            </a:r>
            <a:r>
              <a:rPr lang="pl-PL" dirty="0" err="1"/>
              <a:t>Furosemid</a:t>
            </a:r>
            <a:r>
              <a:rPr lang="pl-PL" dirty="0"/>
              <a:t> (</a:t>
            </a:r>
            <a:r>
              <a:rPr lang="pl-PL" dirty="0" err="1"/>
              <a:t>Torasemid</a:t>
            </a:r>
            <a:r>
              <a:rPr lang="pl-PL" dirty="0"/>
              <a:t>)</a:t>
            </a:r>
          </a:p>
          <a:p>
            <a:pPr marL="285750" indent="-285750">
              <a:buFontTx/>
              <a:buChar char="-"/>
            </a:pPr>
            <a:r>
              <a:rPr lang="pl-PL" dirty="0" err="1"/>
              <a:t>Cięzka</a:t>
            </a:r>
            <a:r>
              <a:rPr lang="pl-PL" dirty="0"/>
              <a:t> </a:t>
            </a:r>
            <a:r>
              <a:rPr lang="pl-PL" dirty="0" err="1"/>
              <a:t>zdekompensowana</a:t>
            </a:r>
            <a:r>
              <a:rPr lang="pl-PL" dirty="0"/>
              <a:t> NS: </a:t>
            </a:r>
            <a:r>
              <a:rPr lang="pl-PL" dirty="0" err="1"/>
              <a:t>diuretyk</a:t>
            </a:r>
            <a:r>
              <a:rPr lang="pl-PL" dirty="0"/>
              <a:t> </a:t>
            </a:r>
            <a:r>
              <a:rPr lang="pl-PL" dirty="0" err="1"/>
              <a:t>petlowy</a:t>
            </a:r>
            <a:r>
              <a:rPr lang="pl-PL" dirty="0"/>
              <a:t> + </a:t>
            </a:r>
            <a:r>
              <a:rPr lang="pl-PL" dirty="0" err="1"/>
              <a:t>tiazyd</a:t>
            </a: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Monitorowanie: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Hipowolemia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Hipokaliemia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Funkcja nerek </a:t>
            </a:r>
          </a:p>
        </p:txBody>
      </p:sp>
    </p:spTree>
    <p:extLst>
      <p:ext uri="{BB962C8B-B14F-4D97-AF65-F5344CB8AC3E}">
        <p14:creationId xmlns="" xmlns:p14="http://schemas.microsoft.com/office/powerpoint/2010/main" val="130393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691680" y="1916832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DEFINICJA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187624" y="2413338"/>
            <a:ext cx="567037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W celu rozpoznania HF-REF muszą zostać spełnione trzy warunki:</a:t>
            </a:r>
          </a:p>
          <a:p>
            <a:endParaRPr lang="pl-PL" sz="2000" b="1" dirty="0"/>
          </a:p>
          <a:p>
            <a:r>
              <a:rPr lang="pl-PL" sz="2000" b="1" dirty="0"/>
              <a:t>1.     </a:t>
            </a:r>
            <a:r>
              <a:rPr lang="pl-PL" sz="2000" dirty="0"/>
              <a:t>Typowe objawy podmiotowe HF</a:t>
            </a:r>
          </a:p>
          <a:p>
            <a:pPr marL="457200" indent="-457200">
              <a:buAutoNum type="arabicPeriod"/>
            </a:pPr>
            <a:endParaRPr lang="pl-PL" sz="2000" dirty="0"/>
          </a:p>
          <a:p>
            <a:pPr marL="457200" indent="-457200">
              <a:buAutoNum type="arabicPeriod" startAt="2"/>
            </a:pPr>
            <a:r>
              <a:rPr lang="pl-PL" sz="2000" dirty="0"/>
              <a:t>Typowe objawy przedmiotowe HF</a:t>
            </a:r>
          </a:p>
          <a:p>
            <a:pPr marL="457200" indent="-457200">
              <a:buAutoNum type="arabicPeriod" startAt="2"/>
            </a:pPr>
            <a:endParaRPr lang="pl-PL" sz="2000" dirty="0"/>
          </a:p>
          <a:p>
            <a:pPr marL="457200" indent="-457200">
              <a:buAutoNum type="arabicPeriod" startAt="2"/>
            </a:pPr>
            <a:r>
              <a:rPr lang="pl-PL" sz="2000" dirty="0"/>
              <a:t>Obniżona LVEF</a:t>
            </a:r>
          </a:p>
          <a:p>
            <a:pPr lvl="8" algn="ctr"/>
            <a:endParaRPr lang="pl-PL" sz="2000" dirty="0"/>
          </a:p>
          <a:p>
            <a:pPr lvl="8" algn="ctr"/>
            <a:r>
              <a:rPr lang="pl-PL" sz="2000" dirty="0"/>
              <a:t>ESC 2012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03648" y="1340768"/>
            <a:ext cx="3335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ONS - postępowanie </a:t>
            </a:r>
            <a:r>
              <a:rPr lang="pl-PL" sz="2400" b="1" dirty="0"/>
              <a:t>ogólne</a:t>
            </a:r>
            <a:r>
              <a:rPr lang="pl-PL" dirty="0"/>
              <a:t>: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331640" y="2132856"/>
            <a:ext cx="368748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OPIOIDY:</a:t>
            </a:r>
          </a:p>
          <a:p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Morfina</a:t>
            </a:r>
          </a:p>
          <a:p>
            <a:pPr marL="285750" indent="-285750">
              <a:buFontTx/>
              <a:buChar char="-"/>
            </a:pPr>
            <a:r>
              <a:rPr lang="pl-PL" dirty="0"/>
              <a:t>Zmniejszają niepokój i duszność</a:t>
            </a:r>
          </a:p>
          <a:p>
            <a:pPr marL="285750" indent="-285750">
              <a:buFontTx/>
              <a:buChar char="-"/>
            </a:pPr>
            <a:r>
              <a:rPr lang="pl-PL" dirty="0"/>
              <a:t>Mechanizm: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Rozszerzenie żył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Zmniejszenie </a:t>
            </a:r>
            <a:r>
              <a:rPr lang="pl-PL" dirty="0" err="1"/>
              <a:t>preload</a:t>
            </a: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Aktywacja współczulna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r>
              <a:rPr lang="pl-PL" dirty="0"/>
              <a:t>Optymalna droga podania: </a:t>
            </a:r>
          </a:p>
          <a:p>
            <a:pPr marL="285750" indent="-285750">
              <a:buFontTx/>
              <a:buChar char="-"/>
            </a:pPr>
            <a:r>
              <a:rPr lang="pl-PL" dirty="0"/>
              <a:t>IV</a:t>
            </a:r>
          </a:p>
          <a:p>
            <a:pPr marL="285750" indent="-285750">
              <a:buFontTx/>
              <a:buChar char="-"/>
            </a:pPr>
            <a:r>
              <a:rPr lang="pl-PL" dirty="0"/>
              <a:t>SC</a:t>
            </a:r>
          </a:p>
        </p:txBody>
      </p:sp>
    </p:spTree>
    <p:extLst>
      <p:ext uri="{BB962C8B-B14F-4D97-AF65-F5344CB8AC3E}">
        <p14:creationId xmlns="" xmlns:p14="http://schemas.microsoft.com/office/powerpoint/2010/main" val="315668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03648" y="1340768"/>
            <a:ext cx="3335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ONS - postępowanie </a:t>
            </a:r>
            <a:r>
              <a:rPr lang="pl-PL" sz="2400" b="1" dirty="0"/>
              <a:t>ogólne</a:t>
            </a:r>
            <a:r>
              <a:rPr lang="pl-PL" dirty="0"/>
              <a:t>: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331640" y="2132856"/>
            <a:ext cx="485338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LEKI ROZSZERZAJĄCE NACZYNIA: NTG; NPS</a:t>
            </a:r>
          </a:p>
          <a:p>
            <a:pPr marL="285750" indent="-285750">
              <a:buFontTx/>
              <a:buChar char="-"/>
            </a:pPr>
            <a:r>
              <a:rPr lang="pl-PL" dirty="0"/>
              <a:t>Rozszerzenie żył oraz tętnic</a:t>
            </a:r>
          </a:p>
          <a:p>
            <a:pPr marL="285750" indent="-285750">
              <a:buFontTx/>
              <a:buChar char="-"/>
            </a:pPr>
            <a:r>
              <a:rPr lang="pl-PL" dirty="0"/>
              <a:t>Obniżenie RR</a:t>
            </a:r>
          </a:p>
          <a:p>
            <a:pPr marL="285750" indent="-285750">
              <a:buFontTx/>
              <a:buChar char="-"/>
            </a:pPr>
            <a:r>
              <a:rPr lang="pl-PL" dirty="0"/>
              <a:t>Zmniejszenie duszności – wątpliwe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r>
              <a:rPr lang="pl-PL" dirty="0"/>
              <a:t>UNIKAĆ: SBP &lt;  </a:t>
            </a:r>
            <a:r>
              <a:rPr lang="pl-PL" dirty="0">
                <a:latin typeface="AR JULIAN" panose="02000000000000000000" pitchFamily="2" charset="0"/>
              </a:rPr>
              <a:t>110</a:t>
            </a:r>
            <a:r>
              <a:rPr lang="pl-PL" dirty="0"/>
              <a:t>mmHg</a:t>
            </a:r>
          </a:p>
          <a:p>
            <a:endParaRPr lang="pl-PL" dirty="0"/>
          </a:p>
          <a:p>
            <a:r>
              <a:rPr lang="pl-PL" dirty="0"/>
              <a:t>BEZWZGLĘDNIE UNIKAĆ: PE i AMI RV</a:t>
            </a:r>
          </a:p>
          <a:p>
            <a:endParaRPr lang="pl-PL" dirty="0"/>
          </a:p>
          <a:p>
            <a:r>
              <a:rPr lang="pl-PL" dirty="0"/>
              <a:t>OSTROŻNIE: istotna AS oraz MS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15228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7"/>
            <a:ext cx="669674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33638"/>
            <a:ext cx="3024337" cy="265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Strona g&amp;lstrok;ów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2433638"/>
            <a:ext cx="3024336" cy="2219498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076056" y="5877272"/>
            <a:ext cx="2205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ESC: 2012; 2014; 2015</a:t>
            </a:r>
          </a:p>
        </p:txBody>
      </p:sp>
      <p:sp>
        <p:nvSpPr>
          <p:cNvPr id="5" name="Strzałka w górę 4"/>
          <p:cNvSpPr/>
          <p:nvPr/>
        </p:nvSpPr>
        <p:spPr>
          <a:xfrm>
            <a:off x="2123728" y="5229200"/>
            <a:ext cx="216024" cy="112242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4202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547664" y="980728"/>
            <a:ext cx="50405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Etiologia ONS: </a:t>
            </a:r>
          </a:p>
          <a:p>
            <a:endParaRPr lang="pl-PL" dirty="0"/>
          </a:p>
          <a:p>
            <a:pPr>
              <a:buFontTx/>
              <a:buChar char="-"/>
            </a:pPr>
            <a:r>
              <a:rPr lang="pl-PL" sz="1400" dirty="0"/>
              <a:t>Ostry zespół wieńcowy</a:t>
            </a:r>
          </a:p>
          <a:p>
            <a:pPr>
              <a:buFontTx/>
              <a:buChar char="-"/>
            </a:pPr>
            <a:endParaRPr lang="pl-PL" sz="1400" dirty="0"/>
          </a:p>
          <a:p>
            <a:pPr>
              <a:buFontTx/>
              <a:buChar char="-"/>
            </a:pPr>
            <a:r>
              <a:rPr lang="pl-PL" sz="2400" b="1" dirty="0"/>
              <a:t>Mechaniczne powikłania zawału serca</a:t>
            </a:r>
          </a:p>
          <a:p>
            <a:pPr>
              <a:buFontTx/>
              <a:buChar char="-"/>
            </a:pPr>
            <a:endParaRPr lang="pl-PL" sz="1400" dirty="0"/>
          </a:p>
          <a:p>
            <a:pPr>
              <a:buFontTx/>
              <a:buChar char="-"/>
            </a:pPr>
            <a:r>
              <a:rPr lang="pl-PL" sz="1400" dirty="0"/>
              <a:t>Szybka arytmia/zaburzenia przewodzenia</a:t>
            </a:r>
          </a:p>
          <a:p>
            <a:pPr>
              <a:buFontTx/>
              <a:buChar char="-"/>
            </a:pPr>
            <a:endParaRPr lang="pl-PL" sz="1400" dirty="0"/>
          </a:p>
          <a:p>
            <a:pPr>
              <a:buFontTx/>
              <a:buChar char="-"/>
            </a:pPr>
            <a:r>
              <a:rPr lang="pl-PL" sz="1400" dirty="0"/>
              <a:t>Ostra zatorowość płucna</a:t>
            </a:r>
          </a:p>
          <a:p>
            <a:pPr>
              <a:buFontTx/>
              <a:buChar char="-"/>
            </a:pPr>
            <a:endParaRPr lang="pl-PL" sz="1400" dirty="0"/>
          </a:p>
          <a:p>
            <a:pPr>
              <a:buFontTx/>
              <a:buChar char="-"/>
            </a:pPr>
            <a:r>
              <a:rPr lang="pl-PL" sz="1400" dirty="0"/>
              <a:t>Przełom nadciśnieniowy</a:t>
            </a:r>
          </a:p>
          <a:p>
            <a:pPr>
              <a:buFontTx/>
              <a:buChar char="-"/>
            </a:pPr>
            <a:endParaRPr lang="pl-PL" sz="1400" dirty="0"/>
          </a:p>
          <a:p>
            <a:pPr>
              <a:buFontTx/>
              <a:buChar char="-"/>
            </a:pPr>
            <a:r>
              <a:rPr lang="pl-PL" sz="1400" dirty="0"/>
              <a:t>Tamponada serca</a:t>
            </a:r>
          </a:p>
          <a:p>
            <a:pPr>
              <a:buFontTx/>
              <a:buChar char="-"/>
            </a:pPr>
            <a:endParaRPr lang="pl-PL" sz="1400" dirty="0"/>
          </a:p>
          <a:p>
            <a:pPr>
              <a:buFontTx/>
              <a:buChar char="-"/>
            </a:pPr>
            <a:r>
              <a:rPr lang="pl-PL" sz="1400" dirty="0"/>
              <a:t>Rozwarstwienie aorty</a:t>
            </a:r>
          </a:p>
          <a:p>
            <a:pPr>
              <a:buFontTx/>
              <a:buChar char="-"/>
            </a:pPr>
            <a:endParaRPr lang="pl-PL" sz="1400" dirty="0"/>
          </a:p>
          <a:p>
            <a:pPr>
              <a:buFontTx/>
              <a:buChar char="-"/>
            </a:pPr>
            <a:r>
              <a:rPr lang="pl-PL" sz="1400" dirty="0"/>
              <a:t>Niewydolność okołooperacyjna</a:t>
            </a:r>
          </a:p>
          <a:p>
            <a:pPr>
              <a:buFontTx/>
              <a:buChar char="-"/>
            </a:pPr>
            <a:endParaRPr lang="pl-PL" sz="1400" dirty="0"/>
          </a:p>
          <a:p>
            <a:pPr>
              <a:buFontTx/>
              <a:buChar char="-"/>
            </a:pPr>
            <a:r>
              <a:rPr lang="pl-PL" sz="1400" dirty="0" err="1"/>
              <a:t>Kardiomiopatia</a:t>
            </a:r>
            <a:r>
              <a:rPr lang="pl-PL" sz="1400" dirty="0"/>
              <a:t> połogowa</a:t>
            </a:r>
          </a:p>
        </p:txBody>
      </p:sp>
    </p:spTree>
    <p:extLst>
      <p:ext uri="{BB962C8B-B14F-4D97-AF65-F5344CB8AC3E}">
        <p14:creationId xmlns="" xmlns:p14="http://schemas.microsoft.com/office/powerpoint/2010/main" val="263107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86114779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59225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547664" y="980728"/>
            <a:ext cx="64087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Etiologia ONS: </a:t>
            </a:r>
          </a:p>
          <a:p>
            <a:endParaRPr lang="pl-PL" dirty="0"/>
          </a:p>
          <a:p>
            <a:pPr>
              <a:buFontTx/>
              <a:buChar char="-"/>
            </a:pPr>
            <a:r>
              <a:rPr lang="pl-PL" sz="1400" dirty="0"/>
              <a:t>Ostry zespół wieńcowy</a:t>
            </a:r>
          </a:p>
          <a:p>
            <a:pPr>
              <a:buFontTx/>
              <a:buChar char="-"/>
            </a:pPr>
            <a:endParaRPr lang="pl-PL" sz="1400" dirty="0"/>
          </a:p>
          <a:p>
            <a:pPr>
              <a:buFontTx/>
              <a:buChar char="-"/>
            </a:pPr>
            <a:r>
              <a:rPr lang="pl-PL" sz="2400" b="1" dirty="0"/>
              <a:t>Szybka arytmia/zaburzenia przewodzenia</a:t>
            </a:r>
          </a:p>
          <a:p>
            <a:pPr>
              <a:buFontTx/>
              <a:buChar char="-"/>
            </a:pPr>
            <a:endParaRPr lang="pl-PL" b="1" dirty="0"/>
          </a:p>
          <a:p>
            <a:pPr>
              <a:buFontTx/>
              <a:buChar char="-"/>
            </a:pPr>
            <a:r>
              <a:rPr lang="pl-PL" sz="1400" dirty="0"/>
              <a:t>Mechaniczne powikłania zawału serca</a:t>
            </a:r>
          </a:p>
          <a:p>
            <a:pPr>
              <a:buFontTx/>
              <a:buChar char="-"/>
            </a:pPr>
            <a:endParaRPr lang="pl-PL" sz="1400" dirty="0"/>
          </a:p>
          <a:p>
            <a:pPr>
              <a:buFontTx/>
              <a:buChar char="-"/>
            </a:pPr>
            <a:r>
              <a:rPr lang="pl-PL" sz="1400" dirty="0"/>
              <a:t>Ostra zatorowość płucna</a:t>
            </a:r>
          </a:p>
          <a:p>
            <a:pPr>
              <a:buFontTx/>
              <a:buChar char="-"/>
            </a:pPr>
            <a:endParaRPr lang="pl-PL" sz="1400" dirty="0"/>
          </a:p>
          <a:p>
            <a:pPr>
              <a:buFontTx/>
              <a:buChar char="-"/>
            </a:pPr>
            <a:r>
              <a:rPr lang="pl-PL" sz="1400" dirty="0"/>
              <a:t>Przełom nadciśnieniowy</a:t>
            </a:r>
          </a:p>
          <a:p>
            <a:pPr>
              <a:buFontTx/>
              <a:buChar char="-"/>
            </a:pPr>
            <a:endParaRPr lang="pl-PL" sz="1400" dirty="0"/>
          </a:p>
          <a:p>
            <a:pPr>
              <a:buFontTx/>
              <a:buChar char="-"/>
            </a:pPr>
            <a:r>
              <a:rPr lang="pl-PL" sz="1400" dirty="0"/>
              <a:t>Tamponada serca</a:t>
            </a:r>
          </a:p>
          <a:p>
            <a:pPr>
              <a:buFontTx/>
              <a:buChar char="-"/>
            </a:pPr>
            <a:endParaRPr lang="pl-PL" sz="1400" dirty="0"/>
          </a:p>
          <a:p>
            <a:pPr>
              <a:buFontTx/>
              <a:buChar char="-"/>
            </a:pPr>
            <a:r>
              <a:rPr lang="pl-PL" sz="1400" dirty="0"/>
              <a:t>Rozwarstwienie aorty</a:t>
            </a:r>
          </a:p>
          <a:p>
            <a:pPr>
              <a:buFontTx/>
              <a:buChar char="-"/>
            </a:pPr>
            <a:endParaRPr lang="pl-PL" sz="1400" dirty="0"/>
          </a:p>
          <a:p>
            <a:pPr>
              <a:buFontTx/>
              <a:buChar char="-"/>
            </a:pPr>
            <a:r>
              <a:rPr lang="pl-PL" sz="1400" dirty="0"/>
              <a:t>Niewydolność okołooperacyjna</a:t>
            </a:r>
          </a:p>
          <a:p>
            <a:pPr>
              <a:buFontTx/>
              <a:buChar char="-"/>
            </a:pPr>
            <a:endParaRPr lang="pl-PL" sz="1400" dirty="0"/>
          </a:p>
          <a:p>
            <a:pPr>
              <a:buFontTx/>
              <a:buChar char="-"/>
            </a:pPr>
            <a:r>
              <a:rPr lang="pl-PL" sz="1400" dirty="0" err="1"/>
              <a:t>Kardiomiopatia</a:t>
            </a:r>
            <a:r>
              <a:rPr lang="pl-PL" sz="1400" dirty="0"/>
              <a:t> połogowa</a:t>
            </a:r>
          </a:p>
        </p:txBody>
      </p:sp>
    </p:spTree>
    <p:extLst>
      <p:ext uri="{BB962C8B-B14F-4D97-AF65-F5344CB8AC3E}">
        <p14:creationId xmlns="" xmlns:p14="http://schemas.microsoft.com/office/powerpoint/2010/main" val="85893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26354"/>
            <a:ext cx="7281974" cy="47348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006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799" y="1772816"/>
            <a:ext cx="9004402" cy="39604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788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1475154"/>
            <a:ext cx="7689576" cy="4258102"/>
          </a:xfrm>
          <a:prstGeom prst="rect">
            <a:avLst/>
          </a:prstGeom>
        </p:spPr>
      </p:pic>
      <p:pic>
        <p:nvPicPr>
          <p:cNvPr id="3" name="Picture 2" descr="Strona g&amp;lstrok;ów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6452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552450"/>
            <a:ext cx="5877272" cy="493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899592" y="6165304"/>
            <a:ext cx="2291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FA szybkie : ESC 2012</a:t>
            </a:r>
          </a:p>
        </p:txBody>
      </p:sp>
    </p:spTree>
    <p:extLst>
      <p:ext uri="{BB962C8B-B14F-4D97-AF65-F5344CB8AC3E}">
        <p14:creationId xmlns="" xmlns:p14="http://schemas.microsoft.com/office/powerpoint/2010/main" val="234833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71600" y="1268760"/>
            <a:ext cx="77048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Czynnościowa klasyfikacja wg NYHA uwzględniająca</a:t>
            </a:r>
          </a:p>
          <a:p>
            <a:r>
              <a:rPr lang="pl-PL" dirty="0"/>
              <a:t>zaawansowanie </a:t>
            </a:r>
            <a:r>
              <a:rPr lang="pl-PL" dirty="0" err="1"/>
              <a:t>objawow</a:t>
            </a:r>
            <a:r>
              <a:rPr lang="pl-PL" dirty="0"/>
              <a:t> i aktywność fizyczną</a:t>
            </a:r>
          </a:p>
          <a:p>
            <a:endParaRPr lang="pl-PL" dirty="0"/>
          </a:p>
          <a:p>
            <a:r>
              <a:rPr lang="pl-PL" b="1" dirty="0"/>
              <a:t>Klasa III Znaczne ograniczenie aktywności fizycznej.</a:t>
            </a:r>
          </a:p>
          <a:p>
            <a:r>
              <a:rPr lang="pl-PL" dirty="0"/>
              <a:t>Komfort w spoczynku, natomiast mniejsza niż</a:t>
            </a:r>
          </a:p>
          <a:p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przeciętna aktywność </a:t>
            </a:r>
            <a:r>
              <a:rPr lang="pl-PL" dirty="0"/>
              <a:t>fizyczna powoduje uczucie</a:t>
            </a:r>
          </a:p>
          <a:p>
            <a:r>
              <a:rPr lang="pl-PL" dirty="0"/>
              <a:t>duszności, zmęczenia lub kołatania serca</a:t>
            </a:r>
          </a:p>
          <a:p>
            <a:endParaRPr lang="pl-PL" dirty="0"/>
          </a:p>
          <a:p>
            <a:r>
              <a:rPr lang="pl-PL" b="1" dirty="0"/>
              <a:t>Klasa IV Niemożność wykonywania jakiejkolwiek aktywności</a:t>
            </a:r>
          </a:p>
          <a:p>
            <a:r>
              <a:rPr lang="pl-PL" dirty="0"/>
              <a:t>fizycznej bez wystąpienia dyskomfortu.</a:t>
            </a:r>
          </a:p>
          <a:p>
            <a:r>
              <a:rPr lang="pl-PL" dirty="0"/>
              <a:t>Objawy HF </a:t>
            </a: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spoczynku</a:t>
            </a:r>
            <a:r>
              <a:rPr lang="pl-PL" dirty="0"/>
              <a:t>. Po podjęciu jakiejkolwiek</a:t>
            </a:r>
          </a:p>
          <a:p>
            <a:r>
              <a:rPr lang="pl-PL" dirty="0"/>
              <a:t>aktywności fizycznej uczucie dyskomfortu</a:t>
            </a:r>
          </a:p>
          <a:p>
            <a:r>
              <a:rPr lang="pl-PL" dirty="0"/>
              <a:t>Wzrasta</a:t>
            </a:r>
          </a:p>
          <a:p>
            <a:endParaRPr lang="pl-PL" b="1" dirty="0"/>
          </a:p>
          <a:p>
            <a:r>
              <a:rPr lang="en-US" dirty="0"/>
              <a:t>HF — </a:t>
            </a:r>
            <a:r>
              <a:rPr lang="en-US" dirty="0" err="1"/>
              <a:t>niewydolność</a:t>
            </a:r>
            <a:r>
              <a:rPr lang="en-US" dirty="0"/>
              <a:t> </a:t>
            </a:r>
            <a:r>
              <a:rPr lang="en-US" dirty="0" err="1"/>
              <a:t>serca</a:t>
            </a:r>
            <a:r>
              <a:rPr lang="en-US" dirty="0"/>
              <a:t>; NYHA — </a:t>
            </a:r>
            <a:r>
              <a:rPr lang="en-US" i="1" dirty="0"/>
              <a:t>New York Heart Association</a:t>
            </a:r>
            <a:endParaRPr lang="pl-PL" dirty="0"/>
          </a:p>
        </p:txBody>
      </p:sp>
      <p:pic>
        <p:nvPicPr>
          <p:cNvPr id="3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979712" y="1844824"/>
            <a:ext cx="5092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W FA nie łączymy trzech leków </a:t>
            </a:r>
          </a:p>
        </p:txBody>
      </p:sp>
    </p:spTree>
    <p:extLst>
      <p:ext uri="{BB962C8B-B14F-4D97-AF65-F5344CB8AC3E}">
        <p14:creationId xmlns="" xmlns:p14="http://schemas.microsoft.com/office/powerpoint/2010/main" val="225131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mp\Desktop\TUCHACZ\PREZENTACJE\F2.large 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3717032"/>
          </a:xfrm>
          <a:prstGeom prst="rect">
            <a:avLst/>
          </a:prstGeom>
          <a:noFill/>
        </p:spPr>
      </p:pic>
      <p:pic>
        <p:nvPicPr>
          <p:cNvPr id="1027" name="Picture 3" descr="C:\Users\komp\Desktop\TUCHACZ\PREZENTACJE\indeks 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4392488" cy="2664296"/>
          </a:xfrm>
          <a:prstGeom prst="rect">
            <a:avLst/>
          </a:prstGeom>
          <a:noFill/>
        </p:spPr>
      </p:pic>
      <p:pic>
        <p:nvPicPr>
          <p:cNvPr id="1028" name="Picture 4" descr="C:\Users\komp\Desktop\TUCHACZ\PREZENTACJE\2003_12 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05064"/>
            <a:ext cx="3873624" cy="2616041"/>
          </a:xfrm>
          <a:prstGeom prst="rect">
            <a:avLst/>
          </a:prstGeom>
          <a:noFill/>
        </p:spPr>
      </p:pic>
      <p:pic>
        <p:nvPicPr>
          <p:cNvPr id="1029" name="Picture 5" descr="C:\Users\komp\Desktop\TUCHACZ\PREZENTACJE\images P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917796"/>
            <a:ext cx="3803920" cy="2103492"/>
          </a:xfrm>
          <a:prstGeom prst="rect">
            <a:avLst/>
          </a:prstGeom>
          <a:noFill/>
        </p:spPr>
      </p:pic>
      <p:sp>
        <p:nvSpPr>
          <p:cNvPr id="2" name="Strzałka w prawo 1"/>
          <p:cNvSpPr/>
          <p:nvPr/>
        </p:nvSpPr>
        <p:spPr>
          <a:xfrm>
            <a:off x="2555776" y="1484784"/>
            <a:ext cx="3024336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trzałka w prawo 2"/>
          <p:cNvSpPr/>
          <p:nvPr/>
        </p:nvSpPr>
        <p:spPr>
          <a:xfrm>
            <a:off x="3131840" y="5085184"/>
            <a:ext cx="2088232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ACUTE PULMONARY EMBOLISM_VERSION FINAL 2014 UNPROTECTED [Compatibility Mode]00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921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ACUTE PULMONARY EMBOLISM_VERSION FINAL 2014 UNPROTECTED [Compatibility Mode]00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Znalezione obrazy dla zapytania pulmonary embolism computed angiograph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365104"/>
            <a:ext cx="2766248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4073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sp>
        <p:nvSpPr>
          <p:cNvPr id="2050" name="AutoShape 2" descr="Znalezione obrazy dla zapytania pulmonary embolism computed angiograp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2" name="AutoShape 4" descr="Znalezione obrazy dla zapytania pulmonary embolism computed angiograp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4" name="AutoShape 6" descr="Znalezione obrazy dla zapytania pulmonary embolism computed angiograp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" name="Picture 1" descr="ACUTE PULMONARY EMBOLISM_VERSION FINAL 2014 UNPROTECTED [Compatibility Mode]002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47" y="-42174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trzałka w dół 2"/>
          <p:cNvSpPr/>
          <p:nvPr/>
        </p:nvSpPr>
        <p:spPr>
          <a:xfrm>
            <a:off x="3707904" y="980728"/>
            <a:ext cx="21602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trzałka w prawo 3"/>
          <p:cNvSpPr/>
          <p:nvPr/>
        </p:nvSpPr>
        <p:spPr>
          <a:xfrm rot="2588472">
            <a:off x="171288" y="2268671"/>
            <a:ext cx="858809" cy="2528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 w górę 4"/>
          <p:cNvSpPr/>
          <p:nvPr/>
        </p:nvSpPr>
        <p:spPr>
          <a:xfrm>
            <a:off x="1440206" y="3068960"/>
            <a:ext cx="251474" cy="13681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ACUTE PULMONARY EMBOLISM_VERSION FINAL 2014 UNPROTECTED [Compatibility Mode]0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trzałka w prawo 1"/>
          <p:cNvSpPr/>
          <p:nvPr/>
        </p:nvSpPr>
        <p:spPr>
          <a:xfrm>
            <a:off x="251520" y="3861048"/>
            <a:ext cx="93610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ACUTE PULMONARY EMBOLISM_VERSION FINAL 2014 UNPROTECTED [Compatibility Mode]002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ACUTE PULMONARY EMBOLISM_VERSION FINAL 2014 UNPROTECTED [Compatibility Mode]002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1424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ACUTE PULMONARY EMBOLISM_VERSION FINAL 2014 UNPROTECTED [Compatibility Mode]002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5866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3131840" y="234888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OBRZĘK PŁUC</a:t>
            </a:r>
          </a:p>
        </p:txBody>
      </p:sp>
    </p:spTree>
    <p:extLst>
      <p:ext uri="{BB962C8B-B14F-4D97-AF65-F5344CB8AC3E}">
        <p14:creationId xmlns="" xmlns:p14="http://schemas.microsoft.com/office/powerpoint/2010/main" val="57992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Picture 1" descr="GL_HEART FAILURE_2012 final0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1"/>
            <a:ext cx="6912768" cy="505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Strona g&amp;lstrok;ów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0404" y="1556792"/>
            <a:ext cx="8001829" cy="47525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 descr="Strona g&amp;lstrok;ów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cxnSp>
        <p:nvCxnSpPr>
          <p:cNvPr id="5" name="Łącznik prosty ze strzałką 4"/>
          <p:cNvCxnSpPr/>
          <p:nvPr/>
        </p:nvCxnSpPr>
        <p:spPr>
          <a:xfrm>
            <a:off x="179512" y="4293096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>
            <a:off x="179512" y="4869160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>
            <a:off x="3131840" y="4293096"/>
            <a:ext cx="36724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>
            <a:off x="4932040" y="4869160"/>
            <a:ext cx="18722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927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2123728" y="227687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WSTRZĄS KARDIOGENNY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683568" y="1412776"/>
            <a:ext cx="96490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DEFINICJA: </a:t>
            </a:r>
          </a:p>
          <a:p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Niedostateczna perfuzja tkankowa, w wyniku mechanicznej niewydolności serca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Objawy kliniczne: zimna, wilgotna, blada  skóra; oliguria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Utrzymująca się hipotensja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Powyżej 30 minut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SBP &lt;  90mmHg lub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Spadek wyjściowego średniego ciśnienia (MAP) o więcej niż 30mmHg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Konieczność użycia amin </a:t>
            </a:r>
            <a:r>
              <a:rPr lang="pl-PL" dirty="0" err="1"/>
              <a:t>presyjnych</a:t>
            </a:r>
            <a:r>
              <a:rPr lang="pl-PL" dirty="0"/>
              <a:t> do utrzymania SBP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Index sercowy (CI) &lt; 1,8 litra/min/m2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Ciśnienie zaklinowania (PCWP) &gt; 18 mmHg</a:t>
            </a:r>
          </a:p>
          <a:p>
            <a:pPr marL="285750" indent="-285750">
              <a:buFontTx/>
              <a:buChar char="-"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619672" y="1772816"/>
            <a:ext cx="4611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Zespół małego rzutu vs wstrząs </a:t>
            </a:r>
            <a:r>
              <a:rPr lang="pl-PL" dirty="0" err="1"/>
              <a:t>kardiogenny</a:t>
            </a:r>
            <a:r>
              <a:rPr lang="pl-PL" dirty="0"/>
              <a:t>: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08341274"/>
              </p:ext>
            </p:extLst>
          </p:nvPr>
        </p:nvGraphicFramePr>
        <p:xfrm>
          <a:off x="1115617" y="2564903"/>
          <a:ext cx="6912768" cy="3456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="" xmlns:a16="http://schemas.microsoft.com/office/drawing/2014/main" val="3126755013"/>
                    </a:ext>
                  </a:extLst>
                </a:gridCol>
                <a:gridCol w="2304256">
                  <a:extLst>
                    <a:ext uri="{9D8B030D-6E8A-4147-A177-3AD203B41FA5}">
                      <a16:colId xmlns="" xmlns:a16="http://schemas.microsoft.com/office/drawing/2014/main" val="2615494450"/>
                    </a:ext>
                  </a:extLst>
                </a:gridCol>
                <a:gridCol w="2304256">
                  <a:extLst>
                    <a:ext uri="{9D8B030D-6E8A-4147-A177-3AD203B41FA5}">
                      <a16:colId xmlns="" xmlns:a16="http://schemas.microsoft.com/office/drawing/2014/main" val="4249781504"/>
                    </a:ext>
                  </a:extLst>
                </a:gridCol>
              </a:tblGrid>
              <a:tr h="592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Zespół małego rzutu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Wstrząs 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48475930"/>
                  </a:ext>
                </a:extLst>
              </a:tr>
              <a:tr h="5596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CI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&lt;2,2 l/min/m2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&lt;1,8 l/min/m2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88722533"/>
                  </a:ext>
                </a:extLst>
              </a:tr>
              <a:tr h="592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PCWP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&gt;16 mmHg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&gt;18 mmHg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1749340"/>
                  </a:ext>
                </a:extLst>
              </a:tr>
              <a:tr h="5596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Hipoperfuzja narządowa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+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+++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69067113"/>
                  </a:ext>
                </a:extLst>
              </a:tr>
              <a:tr h="592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SBP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niskie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SBP &lt;90mmHg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11547440"/>
                  </a:ext>
                </a:extLst>
              </a:tr>
              <a:tr h="5596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Diureza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oliguria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anuria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10385284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09738" y="2990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5152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440206" y="1700808"/>
            <a:ext cx="644416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Przyczyny wstrząsu: </a:t>
            </a:r>
          </a:p>
          <a:p>
            <a:endParaRPr lang="pl-PL" sz="2400" dirty="0"/>
          </a:p>
          <a:p>
            <a:pPr marL="285750" indent="-285750">
              <a:buFontTx/>
              <a:buChar char="-"/>
            </a:pPr>
            <a:r>
              <a:rPr lang="pl-PL" sz="2400" dirty="0"/>
              <a:t>Rozległy zawał serca</a:t>
            </a:r>
          </a:p>
          <a:p>
            <a:pPr marL="285750" indent="-285750">
              <a:buFontTx/>
              <a:buChar char="-"/>
            </a:pPr>
            <a:endParaRPr lang="pl-PL" sz="2400" dirty="0"/>
          </a:p>
          <a:p>
            <a:pPr marL="285750" indent="-285750">
              <a:buFontTx/>
              <a:buChar char="-"/>
            </a:pPr>
            <a:r>
              <a:rPr lang="pl-PL" sz="2400" dirty="0"/>
              <a:t>Powikłania mechaniczne zawału serca</a:t>
            </a:r>
          </a:p>
          <a:p>
            <a:pPr marL="285750" indent="-285750">
              <a:buFontTx/>
              <a:buChar char="-"/>
            </a:pPr>
            <a:endParaRPr lang="pl-PL" sz="2400" dirty="0"/>
          </a:p>
          <a:p>
            <a:pPr marL="285750" indent="-285750">
              <a:buFontTx/>
              <a:buChar char="-"/>
            </a:pPr>
            <a:r>
              <a:rPr lang="pl-PL" sz="2400" dirty="0"/>
              <a:t>Zawał serca PK (do 30% AMI dół + tył)</a:t>
            </a:r>
          </a:p>
          <a:p>
            <a:pPr marL="285750" indent="-285750">
              <a:buFontTx/>
              <a:buChar char="-"/>
            </a:pPr>
            <a:endParaRPr lang="pl-PL" sz="2400" dirty="0"/>
          </a:p>
          <a:p>
            <a:pPr marL="285750" indent="-285750">
              <a:buFontTx/>
              <a:buChar char="-"/>
            </a:pPr>
            <a:r>
              <a:rPr lang="pl-PL" sz="2400" dirty="0"/>
              <a:t>Zator płucny</a:t>
            </a:r>
          </a:p>
          <a:p>
            <a:r>
              <a:rPr lang="pl-PL" sz="2400" dirty="0"/>
              <a:t> oraz</a:t>
            </a:r>
          </a:p>
          <a:p>
            <a:endParaRPr lang="pl-PL" sz="2400" dirty="0"/>
          </a:p>
          <a:p>
            <a:r>
              <a:rPr lang="pl-PL" sz="2400" dirty="0"/>
              <a:t>-  Dekompensacja PNS (CHF)</a:t>
            </a:r>
          </a:p>
          <a:p>
            <a:pPr marL="285750" indent="-285750"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70852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60648"/>
            <a:ext cx="914400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trzałka w prawo 1"/>
          <p:cNvSpPr/>
          <p:nvPr/>
        </p:nvSpPr>
        <p:spPr>
          <a:xfrm>
            <a:off x="2267744" y="1268760"/>
            <a:ext cx="978408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trzałka w dół 2"/>
          <p:cNvSpPr/>
          <p:nvPr/>
        </p:nvSpPr>
        <p:spPr>
          <a:xfrm>
            <a:off x="1187624" y="2060848"/>
            <a:ext cx="216024" cy="10081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trzałka w lewo 3"/>
          <p:cNvSpPr/>
          <p:nvPr/>
        </p:nvSpPr>
        <p:spPr>
          <a:xfrm>
            <a:off x="7740352" y="5877272"/>
            <a:ext cx="1152128" cy="21602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395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440206" y="1700808"/>
            <a:ext cx="50040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DYNAMIKA WSTRZĄSU:</a:t>
            </a:r>
          </a:p>
          <a:p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Przy przyjęciu 10% - 15%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W szpitalu do 90%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 err="1"/>
              <a:t>Srednio</a:t>
            </a:r>
            <a:r>
              <a:rPr lang="pl-PL" dirty="0"/>
              <a:t> 6 godzin po AMI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75% w ciągu pierwszej doby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292080" y="5013176"/>
            <a:ext cx="3340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JACC 2000; </a:t>
            </a:r>
            <a:r>
              <a:rPr lang="pl-PL" dirty="0" err="1"/>
              <a:t>Shock</a:t>
            </a:r>
            <a:r>
              <a:rPr lang="pl-PL" dirty="0"/>
              <a:t> Trial Registry</a:t>
            </a:r>
          </a:p>
        </p:txBody>
      </p:sp>
    </p:spTree>
    <p:extLst>
      <p:ext uri="{BB962C8B-B14F-4D97-AF65-F5344CB8AC3E}">
        <p14:creationId xmlns="" xmlns:p14="http://schemas.microsoft.com/office/powerpoint/2010/main" val="3191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graphicFrame>
        <p:nvGraphicFramePr>
          <p:cNvPr id="4" name="Diagram 3"/>
          <p:cNvGraphicFramePr/>
          <p:nvPr>
            <p:extLst/>
          </p:nvPr>
        </p:nvGraphicFramePr>
        <p:xfrm>
          <a:off x="2123728" y="908720"/>
          <a:ext cx="612068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4788024" y="2420888"/>
            <a:ext cx="1004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/>
              <a:t>SV</a:t>
            </a:r>
          </a:p>
        </p:txBody>
      </p:sp>
      <p:sp>
        <p:nvSpPr>
          <p:cNvPr id="6" name="Strzałka w prawo 5"/>
          <p:cNvSpPr/>
          <p:nvPr/>
        </p:nvSpPr>
        <p:spPr>
          <a:xfrm>
            <a:off x="4139952" y="2636912"/>
            <a:ext cx="648072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dół 6"/>
          <p:cNvSpPr/>
          <p:nvPr/>
        </p:nvSpPr>
        <p:spPr>
          <a:xfrm>
            <a:off x="5148064" y="1916833"/>
            <a:ext cx="288032" cy="504056"/>
          </a:xfrm>
          <a:prstGeom prst="downArrow">
            <a:avLst>
              <a:gd name="adj1" fmla="val 50000"/>
              <a:gd name="adj2" fmla="val 487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652120" y="26369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=</a:t>
            </a:r>
          </a:p>
        </p:txBody>
      </p:sp>
      <p:sp>
        <p:nvSpPr>
          <p:cNvPr id="9" name="Strzałka w lewo, w prawo i w górę 8"/>
          <p:cNvSpPr/>
          <p:nvPr/>
        </p:nvSpPr>
        <p:spPr>
          <a:xfrm>
            <a:off x="5004048" y="3190329"/>
            <a:ext cx="432048" cy="1894855"/>
          </a:xfrm>
          <a:prstGeom prst="leftRigh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539552" y="2564904"/>
            <a:ext cx="1732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pl-PL" dirty="0"/>
              <a:t>Wzrost HR</a:t>
            </a:r>
          </a:p>
          <a:p>
            <a:pPr marL="342900" indent="-342900">
              <a:buAutoNum type="arabicPeriod"/>
            </a:pPr>
            <a:endParaRPr lang="pl-PL" dirty="0"/>
          </a:p>
          <a:p>
            <a:pPr marL="342900" indent="-342900">
              <a:buAutoNum type="arabicPeriod"/>
            </a:pPr>
            <a:r>
              <a:rPr lang="pl-PL" dirty="0"/>
              <a:t>Wzrost SVR</a:t>
            </a:r>
          </a:p>
        </p:txBody>
      </p:sp>
      <p:sp>
        <p:nvSpPr>
          <p:cNvPr id="3" name="Strzałka w górę 2"/>
          <p:cNvSpPr/>
          <p:nvPr/>
        </p:nvSpPr>
        <p:spPr>
          <a:xfrm>
            <a:off x="2195736" y="2204864"/>
            <a:ext cx="216024" cy="16984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górę 10"/>
          <p:cNvSpPr/>
          <p:nvPr/>
        </p:nvSpPr>
        <p:spPr>
          <a:xfrm>
            <a:off x="7380312" y="4293096"/>
            <a:ext cx="216024" cy="15841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6240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440206" y="1916832"/>
            <a:ext cx="420236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MONITOROWANIE WSTRZĄSU:</a:t>
            </a:r>
          </a:p>
          <a:p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Gazometria – </a:t>
            </a:r>
            <a:r>
              <a:rPr lang="pl-PL" i="1" dirty="0"/>
              <a:t>monitorowanie perfuzji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Diureza – </a:t>
            </a:r>
            <a:r>
              <a:rPr lang="pl-PL" i="1" dirty="0"/>
              <a:t>monitorowanie perfuzji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Cewnik </a:t>
            </a:r>
            <a:r>
              <a:rPr lang="pl-PL" dirty="0" err="1"/>
              <a:t>Swana-Ganza</a:t>
            </a:r>
            <a:endParaRPr lang="pl-PL" dirty="0"/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Rzut serca – ECHO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PICCO</a:t>
            </a:r>
          </a:p>
        </p:txBody>
      </p:sp>
      <p:sp>
        <p:nvSpPr>
          <p:cNvPr id="5" name="Nawias klamrowy zamykający 4"/>
          <p:cNvSpPr/>
          <p:nvPr/>
        </p:nvSpPr>
        <p:spPr>
          <a:xfrm>
            <a:off x="3923928" y="3645024"/>
            <a:ext cx="288032" cy="12961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4499992" y="414908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Monitorowanie rzutu</a:t>
            </a:r>
          </a:p>
        </p:txBody>
      </p:sp>
    </p:spTree>
    <p:extLst>
      <p:ext uri="{BB962C8B-B14F-4D97-AF65-F5344CB8AC3E}">
        <p14:creationId xmlns="" xmlns:p14="http://schemas.microsoft.com/office/powerpoint/2010/main" val="8457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pic>
        <p:nvPicPr>
          <p:cNvPr id="1026" name="Picture 2" descr="C:\Users\komp\Desktop\TUCHACZ\PREZENTACJE\20160501_205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0648"/>
            <a:ext cx="4104456" cy="6336704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683568" y="2780928"/>
            <a:ext cx="366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GAZOMETRIA  KRWI TĘTNICZEJ:</a:t>
            </a:r>
          </a:p>
        </p:txBody>
      </p:sp>
      <p:sp>
        <p:nvSpPr>
          <p:cNvPr id="5" name="Strzałka w prawo 4"/>
          <p:cNvSpPr/>
          <p:nvPr/>
        </p:nvSpPr>
        <p:spPr>
          <a:xfrm>
            <a:off x="3923928" y="1628800"/>
            <a:ext cx="936104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prawo 5"/>
          <p:cNvSpPr/>
          <p:nvPr/>
        </p:nvSpPr>
        <p:spPr>
          <a:xfrm>
            <a:off x="3779912" y="4005064"/>
            <a:ext cx="1080120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prawo 6"/>
          <p:cNvSpPr/>
          <p:nvPr/>
        </p:nvSpPr>
        <p:spPr>
          <a:xfrm>
            <a:off x="3707904" y="4797152"/>
            <a:ext cx="978408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3233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71600" y="1772816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Obraz EKG: </a:t>
            </a:r>
          </a:p>
          <a:p>
            <a:endParaRPr lang="pl-PL" dirty="0"/>
          </a:p>
          <a:p>
            <a:pPr>
              <a:buFontTx/>
              <a:buChar char="-"/>
            </a:pPr>
            <a:r>
              <a:rPr lang="pl-PL" dirty="0"/>
              <a:t>Tachykardia zatokowa</a:t>
            </a:r>
          </a:p>
          <a:p>
            <a:pPr>
              <a:buFontTx/>
              <a:buChar char="-"/>
            </a:pPr>
            <a:r>
              <a:rPr lang="pl-PL" dirty="0"/>
              <a:t> bradykardia zatokowa </a:t>
            </a:r>
          </a:p>
          <a:p>
            <a:pPr>
              <a:buFontTx/>
              <a:buChar char="-"/>
            </a:pPr>
            <a:r>
              <a:rPr lang="pl-PL" dirty="0"/>
              <a:t> FA/FLA</a:t>
            </a:r>
          </a:p>
          <a:p>
            <a:pPr>
              <a:buFontTx/>
              <a:buChar char="-"/>
            </a:pPr>
            <a:r>
              <a:rPr lang="pl-PL" dirty="0"/>
              <a:t>Komorowe zaburzenia rytmu</a:t>
            </a:r>
          </a:p>
          <a:p>
            <a:pPr>
              <a:buFontTx/>
              <a:buChar char="-"/>
            </a:pPr>
            <a:r>
              <a:rPr lang="pl-PL" dirty="0"/>
              <a:t>Cechy OZW</a:t>
            </a:r>
          </a:p>
          <a:p>
            <a:pPr>
              <a:buFontTx/>
              <a:buChar char="-"/>
            </a:pPr>
            <a:r>
              <a:rPr lang="pl-PL" dirty="0"/>
              <a:t>Załamki Q</a:t>
            </a:r>
          </a:p>
          <a:p>
            <a:pPr>
              <a:buFontTx/>
              <a:buChar char="-"/>
            </a:pPr>
            <a:r>
              <a:rPr lang="pl-PL" dirty="0"/>
              <a:t>LVH</a:t>
            </a:r>
          </a:p>
          <a:p>
            <a:pPr>
              <a:buFontTx/>
              <a:buChar char="-"/>
            </a:pPr>
            <a:r>
              <a:rPr lang="pl-PL" dirty="0"/>
              <a:t>Blok AV </a:t>
            </a:r>
          </a:p>
          <a:p>
            <a:pPr>
              <a:buFontTx/>
              <a:buChar char="-"/>
            </a:pPr>
            <a:r>
              <a:rPr lang="pl-PL" dirty="0"/>
              <a:t>Niski woltaż QRS</a:t>
            </a:r>
          </a:p>
          <a:p>
            <a:pPr>
              <a:buFontTx/>
              <a:buChar char="-"/>
            </a:pPr>
            <a:r>
              <a:rPr lang="pl-PL" dirty="0"/>
              <a:t>QRS powyżej 120 </a:t>
            </a:r>
            <a:r>
              <a:rPr lang="pl-PL" dirty="0" err="1"/>
              <a:t>ms</a:t>
            </a:r>
            <a:endParaRPr lang="pl-PL" dirty="0"/>
          </a:p>
          <a:p>
            <a:pPr>
              <a:buFontTx/>
              <a:buChar char="-"/>
            </a:pPr>
            <a:r>
              <a:rPr lang="pl-PL" dirty="0"/>
              <a:t>Obraz LBBB</a:t>
            </a:r>
          </a:p>
          <a:p>
            <a:pPr>
              <a:buFontTx/>
              <a:buChar char="-"/>
            </a:pPr>
            <a:r>
              <a:rPr lang="pl-PL" dirty="0"/>
              <a:t>Zaburzenia repolaryzacji</a:t>
            </a:r>
          </a:p>
        </p:txBody>
      </p:sp>
      <p:pic>
        <p:nvPicPr>
          <p:cNvPr id="3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4860032" y="3591600"/>
            <a:ext cx="438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OBRAZ EKG PRAWIE ZAWSZE ODBIEGA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076056" y="4491276"/>
            <a:ext cx="145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OD NORMY</a:t>
            </a:r>
          </a:p>
        </p:txBody>
      </p:sp>
      <p:sp>
        <p:nvSpPr>
          <p:cNvPr id="6" name="Nawias klamrowy zamykający 5"/>
          <p:cNvSpPr/>
          <p:nvPr/>
        </p:nvSpPr>
        <p:spPr>
          <a:xfrm>
            <a:off x="3779912" y="2132856"/>
            <a:ext cx="792088" cy="36724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440206" y="2132856"/>
            <a:ext cx="2115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Cewnik SG</a:t>
            </a:r>
          </a:p>
        </p:txBody>
      </p:sp>
    </p:spTree>
    <p:extLst>
      <p:ext uri="{BB962C8B-B14F-4D97-AF65-F5344CB8AC3E}">
        <p14:creationId xmlns="" xmlns:p14="http://schemas.microsoft.com/office/powerpoint/2010/main" val="16420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864096" cy="1002968"/>
          </a:xfrm>
          <a:prstGeom prst="rect">
            <a:avLst/>
          </a:prstGeom>
          <a:noFill/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94774"/>
            <a:ext cx="3096344" cy="232225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93" y="2564904"/>
            <a:ext cx="5184576" cy="3888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702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ona g&amp;lstrok;ów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1"/>
            <a:ext cx="682413" cy="792087"/>
          </a:xfrm>
          <a:prstGeom prst="rect">
            <a:avLst/>
          </a:prstGeom>
          <a:noFill/>
        </p:spPr>
      </p:pic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71533872"/>
              </p:ext>
            </p:extLst>
          </p:nvPr>
        </p:nvGraphicFramePr>
        <p:xfrm>
          <a:off x="445203" y="1124744"/>
          <a:ext cx="8710482" cy="5328592"/>
        </p:xfrm>
        <a:graphic>
          <a:graphicData uri="http://schemas.openxmlformats.org/presentationml/2006/ole">
            <p:oleObj spid="_x0000_s2172" name="Document" r:id="rId4" imgW="5761150" imgH="4043305" progId="Word.Document.12">
              <p:embed/>
            </p:oleObj>
          </a:graphicData>
        </a:graphic>
      </p:graphicFrame>
      <p:sp>
        <p:nvSpPr>
          <p:cNvPr id="3" name="Nawias klamrowy zamykający 2"/>
          <p:cNvSpPr/>
          <p:nvPr/>
        </p:nvSpPr>
        <p:spPr>
          <a:xfrm>
            <a:off x="1403648" y="3573016"/>
            <a:ext cx="648072" cy="16561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267744" y="4221088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RODZAJ  WSTRZĄSU</a:t>
            </a:r>
          </a:p>
        </p:txBody>
      </p:sp>
    </p:spTree>
    <p:extLst>
      <p:ext uri="{BB962C8B-B14F-4D97-AF65-F5344CB8AC3E}">
        <p14:creationId xmlns="" xmlns:p14="http://schemas.microsoft.com/office/powerpoint/2010/main" val="23017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ona g&amp;lstrok;ów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1"/>
            <a:ext cx="936104" cy="1086549"/>
          </a:xfrm>
          <a:prstGeom prst="rect">
            <a:avLst/>
          </a:prstGeom>
          <a:noFill/>
        </p:spPr>
      </p:pic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32749006"/>
              </p:ext>
            </p:extLst>
          </p:nvPr>
        </p:nvGraphicFramePr>
        <p:xfrm>
          <a:off x="755576" y="2204864"/>
          <a:ext cx="7272808" cy="2232248"/>
        </p:xfrm>
        <a:graphic>
          <a:graphicData uri="http://schemas.openxmlformats.org/presentationml/2006/ole">
            <p:oleObj spid="_x0000_s3187" name="Document" r:id="rId4" imgW="5761150" imgH="1619698" progId="Word.Document.12">
              <p:embed/>
            </p:oleObj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3491880" y="5013176"/>
            <a:ext cx="310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Skala </a:t>
            </a:r>
            <a:r>
              <a:rPr lang="pl-PL" dirty="0" err="1"/>
              <a:t>Forrestera</a:t>
            </a:r>
            <a:r>
              <a:rPr lang="pl-PL" dirty="0"/>
              <a:t>: modyfikacja</a:t>
            </a:r>
          </a:p>
        </p:txBody>
      </p:sp>
    </p:spTree>
    <p:extLst>
      <p:ext uri="{BB962C8B-B14F-4D97-AF65-F5344CB8AC3E}">
        <p14:creationId xmlns="" xmlns:p14="http://schemas.microsoft.com/office/powerpoint/2010/main" val="210843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331640" y="2348880"/>
            <a:ext cx="680096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PICCO (</a:t>
            </a:r>
            <a:r>
              <a:rPr lang="pl-PL" sz="2400" i="1" dirty="0" err="1"/>
              <a:t>Pulse</a:t>
            </a:r>
            <a:r>
              <a:rPr lang="pl-PL" sz="2400" i="1" dirty="0"/>
              <a:t> </a:t>
            </a:r>
            <a:r>
              <a:rPr lang="pl-PL" sz="2400" i="1" dirty="0" err="1"/>
              <a:t>continuous</a:t>
            </a:r>
            <a:r>
              <a:rPr lang="pl-PL" sz="2400" i="1" dirty="0"/>
              <a:t> </a:t>
            </a:r>
            <a:r>
              <a:rPr lang="pl-PL" sz="2400" i="1" dirty="0" err="1"/>
              <a:t>cardiac</a:t>
            </a:r>
            <a:r>
              <a:rPr lang="pl-PL" sz="2400" i="1" dirty="0"/>
              <a:t> </a:t>
            </a:r>
            <a:r>
              <a:rPr lang="pl-PL" sz="2400" i="1" dirty="0" err="1"/>
              <a:t>output</a:t>
            </a:r>
            <a:r>
              <a:rPr lang="pl-PL" sz="2400" dirty="0"/>
              <a:t>): </a:t>
            </a:r>
          </a:p>
          <a:p>
            <a:endParaRPr lang="pl-PL" sz="2400" dirty="0"/>
          </a:p>
          <a:p>
            <a:pPr marL="285750" indent="-285750">
              <a:buFontTx/>
              <a:buChar char="-"/>
            </a:pPr>
            <a:r>
              <a:rPr lang="pl-PL" sz="2400" dirty="0" err="1"/>
              <a:t>Termodylucja</a:t>
            </a:r>
            <a:r>
              <a:rPr lang="pl-PL" sz="2400" dirty="0"/>
              <a:t> </a:t>
            </a:r>
            <a:r>
              <a:rPr lang="pl-PL" sz="2400" dirty="0" err="1"/>
              <a:t>przezpłucna</a:t>
            </a:r>
            <a:r>
              <a:rPr lang="pl-PL" sz="2400" dirty="0"/>
              <a:t> + analiza krzywej RR</a:t>
            </a:r>
          </a:p>
          <a:p>
            <a:pPr marL="285750" indent="-285750">
              <a:buFontTx/>
              <a:buChar char="-"/>
            </a:pPr>
            <a:endParaRPr lang="pl-PL" sz="2400" dirty="0"/>
          </a:p>
          <a:p>
            <a:pPr marL="285750" indent="-285750">
              <a:buFontTx/>
              <a:buChar char="-"/>
            </a:pPr>
            <a:r>
              <a:rPr lang="pl-PL" sz="2400" dirty="0"/>
              <a:t>CO; SVR; SV; wskaźnik czynności LK</a:t>
            </a:r>
          </a:p>
          <a:p>
            <a:pPr marL="285750" indent="-285750">
              <a:buFontTx/>
              <a:buChar char="-"/>
            </a:pPr>
            <a:endParaRPr lang="pl-PL" sz="2400" dirty="0"/>
          </a:p>
          <a:p>
            <a:pPr marL="285750" indent="-285750">
              <a:buFontTx/>
              <a:buChar char="-"/>
            </a:pPr>
            <a:r>
              <a:rPr lang="pl-PL" sz="2400" dirty="0" err="1"/>
              <a:t>Wewnątrzklatkowa</a:t>
            </a:r>
            <a:r>
              <a:rPr lang="pl-PL" sz="2400" dirty="0"/>
              <a:t> objętość krwi</a:t>
            </a:r>
          </a:p>
        </p:txBody>
      </p:sp>
    </p:spTree>
    <p:extLst>
      <p:ext uri="{BB962C8B-B14F-4D97-AF65-F5344CB8AC3E}">
        <p14:creationId xmlns="" xmlns:p14="http://schemas.microsoft.com/office/powerpoint/2010/main" val="318652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763688" y="980728"/>
            <a:ext cx="57606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POSTĘPOWANIE WE WSTRZĄSIE:</a:t>
            </a:r>
          </a:p>
          <a:p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Ogólne – monitoring; wentylacja; 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 err="1"/>
              <a:t>Płynoterapia</a:t>
            </a:r>
            <a:r>
              <a:rPr lang="pl-PL" dirty="0"/>
              <a:t> (ostrożnie przy niskiej LVEF)</a:t>
            </a:r>
          </a:p>
          <a:p>
            <a:pPr marL="285750" indent="-285750">
              <a:buFontTx/>
              <a:buChar char="-"/>
            </a:pPr>
            <a:r>
              <a:rPr lang="pl-PL" dirty="0"/>
              <a:t>(fluid </a:t>
            </a:r>
            <a:r>
              <a:rPr lang="pl-PL" dirty="0" err="1"/>
              <a:t>chalange</a:t>
            </a:r>
            <a:r>
              <a:rPr lang="pl-PL" dirty="0"/>
              <a:t>: 2015 AHF). 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PEŁNA REWASKULARYZACJA WIEŃCOWA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NIE ZWALNIANIE HR !!!!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Wspomaganie INOTROPOWE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Wspomaganie WAZOPRESOREM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Wspomaganie MECHANICZNE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Leczenie nerkozastępcze</a:t>
            </a:r>
          </a:p>
        </p:txBody>
      </p:sp>
    </p:spTree>
    <p:extLst>
      <p:ext uri="{BB962C8B-B14F-4D97-AF65-F5344CB8AC3E}">
        <p14:creationId xmlns="" xmlns:p14="http://schemas.microsoft.com/office/powerpoint/2010/main" val="97038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763688" y="980728"/>
            <a:ext cx="57606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POSTĘPOWANIE WE WSTRZĄSIE:</a:t>
            </a:r>
          </a:p>
          <a:p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Ogólne – monitoring; wentylacja; 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 err="1"/>
              <a:t>Płynoterapia</a:t>
            </a:r>
            <a:r>
              <a:rPr lang="pl-PL" dirty="0"/>
              <a:t> (ostrożnie przy niskiej LVEF)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PEŁNA REWASKULARYZACJA WIEŃCOWA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NIE ZWALNIANIE HR !!!!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Wspomaganie INOTROPOWE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Wspomaganie WAZOPRESOREM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Wspomaganie MECHANICZNE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Leczenie nerkozastępcze</a:t>
            </a:r>
          </a:p>
        </p:txBody>
      </p:sp>
      <p:sp>
        <p:nvSpPr>
          <p:cNvPr id="4" name="Strzałka w lewo 3"/>
          <p:cNvSpPr/>
          <p:nvPr/>
        </p:nvSpPr>
        <p:spPr>
          <a:xfrm>
            <a:off x="5508104" y="5373216"/>
            <a:ext cx="1656184" cy="36004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3916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755576" y="1916832"/>
            <a:ext cx="41764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Leczenie wspomagające , szczególnie w MODS:</a:t>
            </a:r>
          </a:p>
          <a:p>
            <a:endParaRPr lang="pl-PL" dirty="0"/>
          </a:p>
          <a:p>
            <a:r>
              <a:rPr lang="pl-PL" sz="2400" dirty="0"/>
              <a:t>CVVHDF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03926" y="1894577"/>
            <a:ext cx="6016668" cy="36724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377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763688" y="980728"/>
            <a:ext cx="57606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POSTĘPOWANIE WE WSTRZĄSIE:</a:t>
            </a:r>
          </a:p>
          <a:p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Ogólne – monitoring; wentylacja; 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 err="1"/>
              <a:t>Płynoterapia</a:t>
            </a:r>
            <a:r>
              <a:rPr lang="pl-PL" dirty="0"/>
              <a:t> (ostrożnie przy niskiej LVEF)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PEŁNA REWASKULARYZACJA WIEŃCOWA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NIE ZWALNIANIE HR !!!!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Wspomaganie INOTROPOWE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Wspomaganie WAZOPRESOREM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Wspomaganie MECHANICZNE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Leczenie nerkozastępcze</a:t>
            </a:r>
          </a:p>
        </p:txBody>
      </p:sp>
      <p:sp>
        <p:nvSpPr>
          <p:cNvPr id="4" name="Strzałka w lewo 3"/>
          <p:cNvSpPr/>
          <p:nvPr/>
        </p:nvSpPr>
        <p:spPr>
          <a:xfrm>
            <a:off x="6300192" y="4005064"/>
            <a:ext cx="1194432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Nawias klamrowy zamykający 4"/>
          <p:cNvSpPr/>
          <p:nvPr/>
        </p:nvSpPr>
        <p:spPr>
          <a:xfrm>
            <a:off x="5652119" y="3933056"/>
            <a:ext cx="216025" cy="7200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657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8496944" cy="302433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645024"/>
            <a:ext cx="8352928" cy="244827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148064" y="6453336"/>
            <a:ext cx="179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ESC STEMI 2012</a:t>
            </a:r>
          </a:p>
        </p:txBody>
      </p:sp>
      <p:sp>
        <p:nvSpPr>
          <p:cNvPr id="6" name="Strzałka w górę 5"/>
          <p:cNvSpPr/>
          <p:nvPr/>
        </p:nvSpPr>
        <p:spPr>
          <a:xfrm>
            <a:off x="2555776" y="6148798"/>
            <a:ext cx="648072" cy="52056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28577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87624" y="155679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BNP:</a:t>
            </a:r>
          </a:p>
        </p:txBody>
      </p:sp>
      <p:pic>
        <p:nvPicPr>
          <p:cNvPr id="3" name="Picture 1" descr="GL_HEART FAILURE_2012 final00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440206" y="1700808"/>
            <a:ext cx="3876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ZALECENIA LECZENIA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252" y="1543416"/>
            <a:ext cx="7923196" cy="354176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211960" y="5733256"/>
            <a:ext cx="142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ESC HF 2012</a:t>
            </a:r>
          </a:p>
        </p:txBody>
      </p:sp>
      <p:sp>
        <p:nvSpPr>
          <p:cNvPr id="6" name="Strzałka w prawo 5"/>
          <p:cNvSpPr/>
          <p:nvPr/>
        </p:nvSpPr>
        <p:spPr>
          <a:xfrm>
            <a:off x="179512" y="3068960"/>
            <a:ext cx="432048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3029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115616" y="2348880"/>
            <a:ext cx="4186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LEKI INOTROPOWE: </a:t>
            </a:r>
          </a:p>
        </p:txBody>
      </p:sp>
    </p:spTree>
    <p:extLst>
      <p:ext uri="{BB962C8B-B14F-4D97-AF65-F5344CB8AC3E}">
        <p14:creationId xmlns="" xmlns:p14="http://schemas.microsoft.com/office/powerpoint/2010/main" val="310953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4233863" y="79375"/>
            <a:ext cx="677862" cy="30638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Fig. 1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81" y="1052512"/>
            <a:ext cx="6970611" cy="4834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228356" y="6477000"/>
            <a:ext cx="491564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err="1">
                <a:solidFill>
                  <a:schemeClr val="tx1"/>
                </a:solidFill>
                <a:latin typeface="Times New Roman"/>
                <a:cs typeface="Times New Roman"/>
              </a:rPr>
              <a:t>Pollesello</a:t>
            </a:r>
            <a: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</a:rPr>
              <a:t> et al. International Journal of Cardiology 2016</a:t>
            </a:r>
          </a:p>
        </p:txBody>
      </p:sp>
      <p:sp>
        <p:nvSpPr>
          <p:cNvPr id="6" name="Prostokąt 5"/>
          <p:cNvSpPr/>
          <p:nvPr/>
        </p:nvSpPr>
        <p:spPr>
          <a:xfrm>
            <a:off x="476231" y="198401"/>
            <a:ext cx="8413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err="1"/>
              <a:t>Inotropic</a:t>
            </a:r>
            <a:r>
              <a:rPr lang="pl-PL" sz="3600" b="1" dirty="0"/>
              <a:t> </a:t>
            </a:r>
            <a:r>
              <a:rPr lang="pl-PL" sz="3600" b="1" dirty="0" err="1"/>
              <a:t>agents</a:t>
            </a:r>
            <a:endParaRPr lang="pl-PL" sz="3600" b="1" dirty="0"/>
          </a:p>
        </p:txBody>
      </p:sp>
      <p:sp>
        <p:nvSpPr>
          <p:cNvPr id="2" name="Prostokąt 1"/>
          <p:cNvSpPr/>
          <p:nvPr/>
        </p:nvSpPr>
        <p:spPr bwMode="auto">
          <a:xfrm>
            <a:off x="6032262" y="5267058"/>
            <a:ext cx="2020375" cy="505062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 bwMode="auto">
          <a:xfrm>
            <a:off x="1278037" y="4712373"/>
            <a:ext cx="2020375" cy="40405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Prostokąt 7"/>
          <p:cNvSpPr/>
          <p:nvPr/>
        </p:nvSpPr>
        <p:spPr bwMode="auto">
          <a:xfrm>
            <a:off x="1278037" y="1422265"/>
            <a:ext cx="2020375" cy="40405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Prostokąt 8"/>
          <p:cNvSpPr/>
          <p:nvPr/>
        </p:nvSpPr>
        <p:spPr bwMode="auto">
          <a:xfrm>
            <a:off x="5477530" y="1393404"/>
            <a:ext cx="2020375" cy="40405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PoleTekstowe 2"/>
          <p:cNvSpPr txBox="1"/>
          <p:nvPr/>
        </p:nvSpPr>
        <p:spPr>
          <a:xfrm>
            <a:off x="6465200" y="5281490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Wingdings"/>
                <a:ea typeface="Wingdings"/>
                <a:cs typeface="Wingdings"/>
                <a:sym typeface="Wingdings"/>
              </a:rPr>
              <a:t></a:t>
            </a:r>
            <a:r>
              <a:rPr lang="pl-PL" dirty="0">
                <a:latin typeface="Times New Roman"/>
                <a:ea typeface="Wingdings"/>
                <a:cs typeface="Times New Roman"/>
                <a:sym typeface="Wingdings"/>
              </a:rPr>
              <a:t> </a:t>
            </a:r>
            <a:r>
              <a:rPr lang="pl-PL" b="1" dirty="0">
                <a:latin typeface="Times New Roman"/>
                <a:ea typeface="Wingdings"/>
                <a:cs typeface="Times New Roman"/>
                <a:sym typeface="Wingdings"/>
              </a:rPr>
              <a:t>Ca</a:t>
            </a:r>
            <a:r>
              <a:rPr lang="pl-PL" b="1" baseline="30000" dirty="0">
                <a:latin typeface="Times New Roman"/>
                <a:ea typeface="Wingdings"/>
                <a:cs typeface="Times New Roman"/>
                <a:sym typeface="Wingdings"/>
              </a:rPr>
              <a:t>2+</a:t>
            </a:r>
            <a:endParaRPr lang="pl-PL" b="1" baseline="30000" dirty="0"/>
          </a:p>
        </p:txBody>
      </p:sp>
    </p:spTree>
    <p:extLst>
      <p:ext uri="{BB962C8B-B14F-4D97-AF65-F5344CB8AC3E}">
        <p14:creationId xmlns="" xmlns:p14="http://schemas.microsoft.com/office/powerpoint/2010/main" val="125084832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4233863" y="79375"/>
            <a:ext cx="677862" cy="30638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Fig. 1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81" y="1052512"/>
            <a:ext cx="6970611" cy="48341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228356" y="6477000"/>
            <a:ext cx="491564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err="1">
                <a:solidFill>
                  <a:schemeClr val="tx1"/>
                </a:solidFill>
                <a:latin typeface="Times New Roman"/>
                <a:cs typeface="Times New Roman"/>
              </a:rPr>
              <a:t>Pollesello</a:t>
            </a:r>
            <a: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</a:rPr>
              <a:t> et al. International Journal of Cardiology 2016</a:t>
            </a:r>
          </a:p>
        </p:txBody>
      </p:sp>
      <p:sp>
        <p:nvSpPr>
          <p:cNvPr id="6" name="Prostokąt 5"/>
          <p:cNvSpPr/>
          <p:nvPr/>
        </p:nvSpPr>
        <p:spPr>
          <a:xfrm>
            <a:off x="476231" y="198401"/>
            <a:ext cx="8413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err="1"/>
              <a:t>Inotropic</a:t>
            </a:r>
            <a:r>
              <a:rPr lang="pl-PL" sz="3600" b="1" dirty="0"/>
              <a:t> </a:t>
            </a:r>
            <a:r>
              <a:rPr lang="pl-PL" sz="3600" b="1" dirty="0" err="1"/>
              <a:t>agents</a:t>
            </a:r>
            <a:endParaRPr lang="pl-PL" sz="3600" b="1" dirty="0"/>
          </a:p>
        </p:txBody>
      </p:sp>
      <p:sp>
        <p:nvSpPr>
          <p:cNvPr id="2" name="Prostokąt 1"/>
          <p:cNvSpPr/>
          <p:nvPr/>
        </p:nvSpPr>
        <p:spPr bwMode="auto">
          <a:xfrm>
            <a:off x="6032262" y="5267058"/>
            <a:ext cx="2020375" cy="505062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 bwMode="auto">
          <a:xfrm>
            <a:off x="1278037" y="4712373"/>
            <a:ext cx="2020375" cy="40405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Prostokąt 7"/>
          <p:cNvSpPr/>
          <p:nvPr/>
        </p:nvSpPr>
        <p:spPr bwMode="auto">
          <a:xfrm>
            <a:off x="1278037" y="1422265"/>
            <a:ext cx="2020375" cy="40405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Prostokąt 8"/>
          <p:cNvSpPr/>
          <p:nvPr/>
        </p:nvSpPr>
        <p:spPr bwMode="auto">
          <a:xfrm>
            <a:off x="5477530" y="1393404"/>
            <a:ext cx="2020375" cy="40405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PoleTekstowe 2"/>
          <p:cNvSpPr txBox="1"/>
          <p:nvPr/>
        </p:nvSpPr>
        <p:spPr>
          <a:xfrm>
            <a:off x="6465200" y="5281490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Wingdings"/>
                <a:ea typeface="Wingdings"/>
                <a:cs typeface="Wingdings"/>
                <a:sym typeface="Wingdings"/>
              </a:rPr>
              <a:t></a:t>
            </a:r>
            <a:r>
              <a:rPr lang="pl-PL" dirty="0">
                <a:latin typeface="Times New Roman"/>
                <a:ea typeface="Wingdings"/>
                <a:cs typeface="Times New Roman"/>
                <a:sym typeface="Wingdings"/>
              </a:rPr>
              <a:t> </a:t>
            </a:r>
            <a:r>
              <a:rPr lang="pl-PL" b="1" dirty="0">
                <a:latin typeface="Times New Roman"/>
                <a:ea typeface="Wingdings"/>
                <a:cs typeface="Times New Roman"/>
                <a:sym typeface="Wingdings"/>
              </a:rPr>
              <a:t>Ca</a:t>
            </a:r>
            <a:r>
              <a:rPr lang="pl-PL" b="1" baseline="30000" dirty="0">
                <a:latin typeface="Times New Roman"/>
                <a:ea typeface="Wingdings"/>
                <a:cs typeface="Times New Roman"/>
                <a:sym typeface="Wingdings"/>
              </a:rPr>
              <a:t>2+</a:t>
            </a:r>
            <a:endParaRPr lang="pl-PL" b="1" baseline="30000" dirty="0"/>
          </a:p>
        </p:txBody>
      </p:sp>
      <p:sp>
        <p:nvSpPr>
          <p:cNvPr id="21" name="Line 253"/>
          <p:cNvSpPr>
            <a:spLocks noChangeShapeType="1"/>
          </p:cNvSpPr>
          <p:nvPr/>
        </p:nvSpPr>
        <p:spPr bwMode="auto">
          <a:xfrm rot="10800000">
            <a:off x="5830224" y="4574404"/>
            <a:ext cx="505094" cy="606074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pl-PL"/>
          </a:p>
        </p:txBody>
      </p:sp>
      <p:sp>
        <p:nvSpPr>
          <p:cNvPr id="23" name="Prostokąt 22"/>
          <p:cNvSpPr/>
          <p:nvPr/>
        </p:nvSpPr>
        <p:spPr>
          <a:xfrm>
            <a:off x="1850783" y="4065750"/>
            <a:ext cx="4072299" cy="461665"/>
          </a:xfrm>
          <a:prstGeom prst="rect">
            <a:avLst/>
          </a:prstGeom>
          <a:solidFill>
            <a:schemeClr val="accent4">
              <a:lumMod val="25000"/>
            </a:schemeClr>
          </a:solidFill>
          <a:ln w="38100" cmpd="sng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pl-PL" dirty="0" err="1">
                <a:solidFill>
                  <a:schemeClr val="bg1"/>
                </a:solidFill>
              </a:rPr>
              <a:t>Increase</a:t>
            </a:r>
            <a:r>
              <a:rPr lang="pl-PL" dirty="0">
                <a:solidFill>
                  <a:schemeClr val="bg1"/>
                </a:solidFill>
              </a:rPr>
              <a:t> of </a:t>
            </a:r>
            <a:r>
              <a:rPr lang="pl-PL" dirty="0" err="1">
                <a:solidFill>
                  <a:schemeClr val="bg1"/>
                </a:solidFill>
              </a:rPr>
              <a:t>cardiac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contractility</a:t>
            </a:r>
            <a:r>
              <a:rPr lang="pl-PL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0045898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4233863" y="79375"/>
            <a:ext cx="677862" cy="30638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Fig. 1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81" y="1052512"/>
            <a:ext cx="6970611" cy="48341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228356" y="6477000"/>
            <a:ext cx="491564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err="1">
                <a:solidFill>
                  <a:schemeClr val="tx1"/>
                </a:solidFill>
                <a:latin typeface="Times New Roman"/>
                <a:cs typeface="Times New Roman"/>
              </a:rPr>
              <a:t>Pollesello</a:t>
            </a:r>
            <a: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</a:rPr>
              <a:t> et al. International Journal of Cardiology 2016</a:t>
            </a:r>
          </a:p>
        </p:txBody>
      </p:sp>
      <p:sp>
        <p:nvSpPr>
          <p:cNvPr id="6" name="Prostokąt 5"/>
          <p:cNvSpPr/>
          <p:nvPr/>
        </p:nvSpPr>
        <p:spPr>
          <a:xfrm>
            <a:off x="476231" y="198401"/>
            <a:ext cx="8413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err="1"/>
              <a:t>Inotropic</a:t>
            </a:r>
            <a:r>
              <a:rPr lang="pl-PL" sz="3600" b="1" dirty="0"/>
              <a:t> </a:t>
            </a:r>
            <a:r>
              <a:rPr lang="pl-PL" sz="3600" b="1" dirty="0" err="1"/>
              <a:t>agents</a:t>
            </a:r>
            <a:endParaRPr lang="pl-PL" sz="3600" b="1" dirty="0"/>
          </a:p>
        </p:txBody>
      </p:sp>
      <p:sp>
        <p:nvSpPr>
          <p:cNvPr id="2" name="Prostokąt 1"/>
          <p:cNvSpPr/>
          <p:nvPr/>
        </p:nvSpPr>
        <p:spPr bwMode="auto">
          <a:xfrm>
            <a:off x="6032262" y="5267058"/>
            <a:ext cx="2020375" cy="505062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 bwMode="auto">
          <a:xfrm>
            <a:off x="1278037" y="4712373"/>
            <a:ext cx="2020375" cy="40405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Prostokąt 7"/>
          <p:cNvSpPr/>
          <p:nvPr/>
        </p:nvSpPr>
        <p:spPr bwMode="auto">
          <a:xfrm>
            <a:off x="1278037" y="1422265"/>
            <a:ext cx="2020375" cy="40405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Prostokąt 8"/>
          <p:cNvSpPr/>
          <p:nvPr/>
        </p:nvSpPr>
        <p:spPr bwMode="auto">
          <a:xfrm>
            <a:off x="5477530" y="1393404"/>
            <a:ext cx="2020375" cy="40405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PoleTekstowe 2"/>
          <p:cNvSpPr txBox="1"/>
          <p:nvPr/>
        </p:nvSpPr>
        <p:spPr>
          <a:xfrm>
            <a:off x="6465200" y="5281490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Wingdings"/>
                <a:ea typeface="Wingdings"/>
                <a:cs typeface="Wingdings"/>
                <a:sym typeface="Wingdings"/>
              </a:rPr>
              <a:t></a:t>
            </a:r>
            <a:r>
              <a:rPr lang="pl-PL" dirty="0">
                <a:latin typeface="Times New Roman"/>
                <a:ea typeface="Wingdings"/>
                <a:cs typeface="Times New Roman"/>
                <a:sym typeface="Wingdings"/>
              </a:rPr>
              <a:t> </a:t>
            </a:r>
            <a:r>
              <a:rPr lang="pl-PL" b="1" dirty="0">
                <a:latin typeface="Times New Roman"/>
                <a:ea typeface="Wingdings"/>
                <a:cs typeface="Times New Roman"/>
                <a:sym typeface="Wingdings"/>
              </a:rPr>
              <a:t>Ca</a:t>
            </a:r>
            <a:r>
              <a:rPr lang="pl-PL" b="1" baseline="30000" dirty="0">
                <a:latin typeface="Times New Roman"/>
                <a:ea typeface="Wingdings"/>
                <a:cs typeface="Times New Roman"/>
                <a:sym typeface="Wingdings"/>
              </a:rPr>
              <a:t>2+</a:t>
            </a:r>
            <a:endParaRPr lang="pl-PL" b="1" baseline="30000" dirty="0"/>
          </a:p>
        </p:txBody>
      </p:sp>
      <p:sp>
        <p:nvSpPr>
          <p:cNvPr id="4" name="Prostokąt 3"/>
          <p:cNvSpPr/>
          <p:nvPr/>
        </p:nvSpPr>
        <p:spPr>
          <a:xfrm>
            <a:off x="2472707" y="3198168"/>
            <a:ext cx="4198585" cy="461665"/>
          </a:xfrm>
          <a:prstGeom prst="rect">
            <a:avLst/>
          </a:prstGeom>
          <a:solidFill>
            <a:schemeClr val="accent4">
              <a:lumMod val="25000"/>
            </a:schemeClr>
          </a:solidFill>
          <a:ln w="38100" cmpd="sng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pl-PL" dirty="0" err="1">
                <a:solidFill>
                  <a:schemeClr val="bg1"/>
                </a:solidFill>
              </a:rPr>
              <a:t>Increase</a:t>
            </a:r>
            <a:r>
              <a:rPr lang="pl-PL" dirty="0">
                <a:solidFill>
                  <a:schemeClr val="bg1"/>
                </a:solidFill>
              </a:rPr>
              <a:t> of </a:t>
            </a:r>
            <a:r>
              <a:rPr lang="pl-PL" dirty="0" err="1">
                <a:solidFill>
                  <a:schemeClr val="bg1"/>
                </a:solidFill>
              </a:rPr>
              <a:t>oxygen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consumption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283001" y="4995621"/>
            <a:ext cx="4235354" cy="461665"/>
          </a:xfrm>
          <a:prstGeom prst="rect">
            <a:avLst/>
          </a:prstGeom>
          <a:solidFill>
            <a:schemeClr val="accent4">
              <a:lumMod val="25000"/>
            </a:schemeClr>
          </a:solidFill>
          <a:ln w="38100" cmpd="sng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pl-PL" dirty="0" err="1">
                <a:solidFill>
                  <a:schemeClr val="bg1"/>
                </a:solidFill>
              </a:rPr>
              <a:t>Increase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risk</a:t>
            </a:r>
            <a:r>
              <a:rPr lang="pl-PL" dirty="0">
                <a:solidFill>
                  <a:schemeClr val="bg1"/>
                </a:solidFill>
              </a:rPr>
              <a:t> of </a:t>
            </a:r>
            <a:r>
              <a:rPr lang="pl-PL" dirty="0" err="1">
                <a:solidFill>
                  <a:schemeClr val="bg1"/>
                </a:solidFill>
              </a:rPr>
              <a:t>lethal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arrythmias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5046433" y="2398168"/>
            <a:ext cx="3342582" cy="461665"/>
          </a:xfrm>
          <a:prstGeom prst="rect">
            <a:avLst/>
          </a:prstGeom>
          <a:solidFill>
            <a:schemeClr val="accent4">
              <a:lumMod val="25000"/>
            </a:schemeClr>
          </a:solidFill>
          <a:ln w="38100" cmpd="sng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Acceleration of </a:t>
            </a:r>
            <a:r>
              <a:rPr lang="pl-PL" dirty="0" err="1">
                <a:solidFill>
                  <a:schemeClr val="bg1"/>
                </a:solidFill>
              </a:rPr>
              <a:t>apoptosis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537541" y="5855106"/>
            <a:ext cx="4980901" cy="461665"/>
          </a:xfrm>
          <a:prstGeom prst="rect">
            <a:avLst/>
          </a:prstGeom>
          <a:solidFill>
            <a:schemeClr val="accent4">
              <a:lumMod val="25000"/>
            </a:schemeClr>
          </a:solidFill>
          <a:ln w="38100" cmpd="sng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pl-PL" dirty="0" err="1">
                <a:solidFill>
                  <a:schemeClr val="bg1"/>
                </a:solidFill>
              </a:rPr>
              <a:t>Worse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middle</a:t>
            </a:r>
            <a:r>
              <a:rPr lang="pl-PL" dirty="0">
                <a:solidFill>
                  <a:schemeClr val="bg1"/>
                </a:solidFill>
              </a:rPr>
              <a:t> and </a:t>
            </a:r>
            <a:r>
              <a:rPr lang="pl-PL" dirty="0" err="1">
                <a:solidFill>
                  <a:schemeClr val="bg1"/>
                </a:solidFill>
              </a:rPr>
              <a:t>long</a:t>
            </a:r>
            <a:r>
              <a:rPr lang="pl-PL" dirty="0">
                <a:solidFill>
                  <a:schemeClr val="bg1"/>
                </a:solidFill>
              </a:rPr>
              <a:t>-term </a:t>
            </a:r>
            <a:r>
              <a:rPr lang="pl-PL" dirty="0" err="1">
                <a:solidFill>
                  <a:schemeClr val="bg1"/>
                </a:solidFill>
              </a:rPr>
              <a:t>prognosis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9" name="Line 253"/>
          <p:cNvSpPr>
            <a:spLocks noChangeShapeType="1"/>
          </p:cNvSpPr>
          <p:nvPr/>
        </p:nvSpPr>
        <p:spPr bwMode="auto">
          <a:xfrm rot="10800000" flipH="1">
            <a:off x="7273349" y="3001501"/>
            <a:ext cx="14432" cy="219340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pl-PL"/>
          </a:p>
        </p:txBody>
      </p:sp>
      <p:sp>
        <p:nvSpPr>
          <p:cNvPr id="20" name="Line 253"/>
          <p:cNvSpPr>
            <a:spLocks noChangeShapeType="1"/>
          </p:cNvSpPr>
          <p:nvPr/>
        </p:nvSpPr>
        <p:spPr bwMode="auto">
          <a:xfrm rot="10800000">
            <a:off x="6162143" y="3723017"/>
            <a:ext cx="606113" cy="144303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pl-PL"/>
          </a:p>
        </p:txBody>
      </p:sp>
      <p:sp>
        <p:nvSpPr>
          <p:cNvPr id="21" name="Line 253"/>
          <p:cNvSpPr>
            <a:spLocks noChangeShapeType="1"/>
          </p:cNvSpPr>
          <p:nvPr/>
        </p:nvSpPr>
        <p:spPr bwMode="auto">
          <a:xfrm rot="10800000">
            <a:off x="5830224" y="4574404"/>
            <a:ext cx="505094" cy="606074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pl-PL" dirty="0"/>
              <a:t>§</a:t>
            </a:r>
          </a:p>
        </p:txBody>
      </p:sp>
      <p:sp>
        <p:nvSpPr>
          <p:cNvPr id="22" name="Line 253"/>
          <p:cNvSpPr>
            <a:spLocks noChangeShapeType="1"/>
          </p:cNvSpPr>
          <p:nvPr/>
        </p:nvSpPr>
        <p:spPr bwMode="auto">
          <a:xfrm rot="10800000">
            <a:off x="5564119" y="5275155"/>
            <a:ext cx="410418" cy="2516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pl-PL"/>
          </a:p>
        </p:txBody>
      </p:sp>
      <p:sp>
        <p:nvSpPr>
          <p:cNvPr id="23" name="Prostokąt 22"/>
          <p:cNvSpPr/>
          <p:nvPr/>
        </p:nvSpPr>
        <p:spPr>
          <a:xfrm>
            <a:off x="1850783" y="4065750"/>
            <a:ext cx="4072299" cy="461665"/>
          </a:xfrm>
          <a:prstGeom prst="rect">
            <a:avLst/>
          </a:prstGeom>
          <a:solidFill>
            <a:schemeClr val="accent4">
              <a:lumMod val="25000"/>
            </a:schemeClr>
          </a:solidFill>
          <a:ln w="38100" cmpd="sng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pl-PL" dirty="0" err="1">
                <a:solidFill>
                  <a:schemeClr val="bg1"/>
                </a:solidFill>
              </a:rPr>
              <a:t>Increase</a:t>
            </a:r>
            <a:r>
              <a:rPr lang="pl-PL" dirty="0">
                <a:solidFill>
                  <a:schemeClr val="bg1"/>
                </a:solidFill>
              </a:rPr>
              <a:t> of </a:t>
            </a:r>
            <a:r>
              <a:rPr lang="pl-PL" dirty="0" err="1">
                <a:solidFill>
                  <a:schemeClr val="bg1"/>
                </a:solidFill>
              </a:rPr>
              <a:t>cardiac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contractility</a:t>
            </a:r>
            <a:r>
              <a:rPr lang="pl-PL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auto">
          <a:xfrm rot="10800000" flipV="1">
            <a:off x="5586638" y="5829841"/>
            <a:ext cx="373468" cy="17492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4605219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71600" y="1628800"/>
            <a:ext cx="774397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LEVOSIMENDAN : </a:t>
            </a:r>
          </a:p>
          <a:p>
            <a:endParaRPr lang="pl-PL" dirty="0"/>
          </a:p>
          <a:p>
            <a:r>
              <a:rPr lang="pl-PL" sz="2000" dirty="0" err="1"/>
              <a:t>IIb</a:t>
            </a:r>
            <a:r>
              <a:rPr lang="pl-PL" sz="2000" dirty="0"/>
              <a:t> –obrzęk płuc (ESC, STEMI 2012)</a:t>
            </a:r>
          </a:p>
          <a:p>
            <a:endParaRPr lang="pl-PL" sz="2000" dirty="0"/>
          </a:p>
          <a:p>
            <a:endParaRPr lang="pl-PL" sz="2000" dirty="0"/>
          </a:p>
          <a:p>
            <a:r>
              <a:rPr lang="pl-PL" sz="2000" dirty="0" err="1"/>
              <a:t>IIb</a:t>
            </a:r>
            <a:r>
              <a:rPr lang="pl-PL" sz="2000" dirty="0"/>
              <a:t> – jako dodatkowy lek we wstrząsie opornym na katecholaminy </a:t>
            </a:r>
          </a:p>
          <a:p>
            <a:r>
              <a:rPr lang="pl-PL" sz="2000" dirty="0"/>
              <a:t>(German-</a:t>
            </a:r>
            <a:r>
              <a:rPr lang="pl-PL" sz="2000" dirty="0" err="1"/>
              <a:t>Austrian</a:t>
            </a:r>
            <a:r>
              <a:rPr lang="pl-PL" sz="2000" dirty="0"/>
              <a:t> S3 </a:t>
            </a:r>
            <a:r>
              <a:rPr lang="pl-PL" sz="2000" dirty="0" err="1"/>
              <a:t>Guideline</a:t>
            </a:r>
            <a:r>
              <a:rPr lang="pl-PL" sz="2000" dirty="0"/>
              <a:t> : </a:t>
            </a:r>
            <a:r>
              <a:rPr lang="pl-PL" sz="2000" dirty="0" err="1"/>
              <a:t>Cardiogenic</a:t>
            </a:r>
            <a:r>
              <a:rPr lang="pl-PL" sz="2000" dirty="0"/>
              <a:t> </a:t>
            </a:r>
            <a:r>
              <a:rPr lang="pl-PL" sz="2000" dirty="0" err="1"/>
              <a:t>Shock</a:t>
            </a:r>
            <a:r>
              <a:rPr lang="pl-PL" sz="2000" dirty="0"/>
              <a:t> </a:t>
            </a:r>
            <a:r>
              <a:rPr lang="pl-PL" sz="2000" dirty="0" err="1"/>
              <a:t>due</a:t>
            </a:r>
            <a:r>
              <a:rPr lang="pl-PL" sz="2000" dirty="0"/>
              <a:t> to MI; 2012)</a:t>
            </a:r>
          </a:p>
          <a:p>
            <a:endParaRPr lang="pl-PL" sz="2000" dirty="0"/>
          </a:p>
          <a:p>
            <a:endParaRPr lang="pl-PL" sz="2000" dirty="0"/>
          </a:p>
          <a:p>
            <a:r>
              <a:rPr lang="pl-PL" sz="2000" dirty="0" err="1"/>
              <a:t>IIb</a:t>
            </a:r>
            <a:r>
              <a:rPr lang="pl-PL" sz="2000" dirty="0"/>
              <a:t> – szczególnie w grupie CHF, leczonych BB (ESC, AHF 2015)</a:t>
            </a:r>
          </a:p>
        </p:txBody>
      </p:sp>
    </p:spTree>
    <p:extLst>
      <p:ext uri="{BB962C8B-B14F-4D97-AF65-F5344CB8AC3E}">
        <p14:creationId xmlns="" xmlns:p14="http://schemas.microsoft.com/office/powerpoint/2010/main" val="325083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440206" y="1700808"/>
            <a:ext cx="3876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ZALECENIA LECZENIA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514" y="1700808"/>
            <a:ext cx="8415974" cy="3600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652120" y="6165304"/>
            <a:ext cx="142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ESC HF 2012</a:t>
            </a:r>
          </a:p>
        </p:txBody>
      </p:sp>
      <p:sp>
        <p:nvSpPr>
          <p:cNvPr id="6" name="Strzałka w dół 5"/>
          <p:cNvSpPr/>
          <p:nvPr/>
        </p:nvSpPr>
        <p:spPr>
          <a:xfrm>
            <a:off x="3059832" y="1196753"/>
            <a:ext cx="484632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25127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979712" y="2276872"/>
            <a:ext cx="4947573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WSPOMAGANIE MECHANICZNE: </a:t>
            </a:r>
          </a:p>
          <a:p>
            <a:endParaRPr lang="pl-PL" sz="2400" dirty="0"/>
          </a:p>
          <a:p>
            <a:r>
              <a:rPr lang="pl-PL" sz="2800" dirty="0"/>
              <a:t>IABP</a:t>
            </a:r>
            <a:r>
              <a:rPr lang="pl-PL" sz="2400" dirty="0"/>
              <a:t>   : EWOLUCJA POGLĄDÓW</a:t>
            </a:r>
          </a:p>
          <a:p>
            <a:endParaRPr lang="pl-PL" dirty="0"/>
          </a:p>
        </p:txBody>
      </p:sp>
      <p:pic>
        <p:nvPicPr>
          <p:cNvPr id="3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3758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971600" y="1628800"/>
            <a:ext cx="781779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Do 2012: IABP we wstrząsie: klasa I</a:t>
            </a:r>
          </a:p>
          <a:p>
            <a:endParaRPr lang="pl-PL" sz="2000" dirty="0"/>
          </a:p>
          <a:p>
            <a:r>
              <a:rPr lang="pl-PL" sz="2000" dirty="0"/>
              <a:t>2012: wstrząs </a:t>
            </a:r>
            <a:r>
              <a:rPr lang="pl-PL" sz="2000" dirty="0" err="1"/>
              <a:t>kardiogenny</a:t>
            </a:r>
            <a:r>
              <a:rPr lang="pl-PL" sz="2000" dirty="0"/>
              <a:t> : </a:t>
            </a:r>
            <a:r>
              <a:rPr lang="pl-PL" sz="2000" dirty="0" err="1"/>
              <a:t>IIb</a:t>
            </a:r>
            <a:r>
              <a:rPr lang="pl-PL" sz="2000" dirty="0"/>
              <a:t> (ESC STEMI)</a:t>
            </a:r>
          </a:p>
          <a:p>
            <a:endParaRPr lang="pl-PL" sz="2000" dirty="0"/>
          </a:p>
          <a:p>
            <a:r>
              <a:rPr lang="pl-PL" sz="2000" dirty="0"/>
              <a:t>2014/2015:  </a:t>
            </a:r>
          </a:p>
          <a:p>
            <a:r>
              <a:rPr lang="pl-PL" sz="2000" dirty="0"/>
              <a:t>wstrząs </a:t>
            </a:r>
            <a:r>
              <a:rPr lang="pl-PL" sz="2000" dirty="0" err="1"/>
              <a:t>kardiogenny</a:t>
            </a:r>
            <a:r>
              <a:rPr lang="pl-PL" sz="2000" dirty="0"/>
              <a:t> wtórny do powikłań mechanicznych </a:t>
            </a:r>
            <a:r>
              <a:rPr lang="pl-PL" sz="2000" dirty="0" err="1"/>
              <a:t>IIb</a:t>
            </a:r>
            <a:endParaRPr lang="pl-PL" sz="2000" dirty="0"/>
          </a:p>
          <a:p>
            <a:r>
              <a:rPr lang="pl-PL" sz="2000" dirty="0"/>
              <a:t>(ESC 2014, REVASC.) (ESC 2015, NSTEMI)</a:t>
            </a:r>
          </a:p>
          <a:p>
            <a:endParaRPr lang="pl-PL" sz="2000" dirty="0"/>
          </a:p>
          <a:p>
            <a:r>
              <a:rPr lang="pl-PL" sz="2000" dirty="0"/>
              <a:t>2014/2015: wstrząs </a:t>
            </a:r>
            <a:r>
              <a:rPr lang="pl-PL" sz="2000" dirty="0" err="1"/>
              <a:t>kardiogenny</a:t>
            </a:r>
            <a:r>
              <a:rPr lang="pl-PL" sz="2000" dirty="0"/>
              <a:t> bez powikłań mechanicznych: III</a:t>
            </a:r>
          </a:p>
          <a:p>
            <a:r>
              <a:rPr lang="pl-PL" sz="2000" dirty="0"/>
              <a:t>(nie zaleca się stosowania rutynowego)</a:t>
            </a:r>
          </a:p>
          <a:p>
            <a:r>
              <a:rPr lang="pl-PL" sz="2000" dirty="0"/>
              <a:t>(ESC 2014, REVASC. – IABP –SHOCK II)(ESC 2015, NSTEMI)</a:t>
            </a:r>
          </a:p>
          <a:p>
            <a:endParaRPr lang="pl-PL" sz="2000" dirty="0"/>
          </a:p>
          <a:p>
            <a:r>
              <a:rPr lang="pl-PL" sz="2000" dirty="0"/>
              <a:t>2015: IABP nie jest rekomendowana do rutynowego użycia we wstrząsie (ESC 2015, AHF)</a:t>
            </a:r>
          </a:p>
          <a:p>
            <a:endParaRPr lang="pl-PL" sz="2000" dirty="0"/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92280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440206" y="2492896"/>
            <a:ext cx="1077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/>
              <a:t>ICD</a:t>
            </a:r>
          </a:p>
        </p:txBody>
      </p:sp>
    </p:spTree>
    <p:extLst>
      <p:ext uri="{BB962C8B-B14F-4D97-AF65-F5344CB8AC3E}">
        <p14:creationId xmlns="" xmlns:p14="http://schemas.microsoft.com/office/powerpoint/2010/main" val="134714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907704" y="1484784"/>
            <a:ext cx="453720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ROLA BNP: </a:t>
            </a:r>
          </a:p>
          <a:p>
            <a:endParaRPr lang="pl-PL" sz="2400" dirty="0"/>
          </a:p>
          <a:p>
            <a:pPr>
              <a:buFontTx/>
              <a:buChar char="-"/>
            </a:pPr>
            <a:r>
              <a:rPr lang="pl-PL" sz="2400" dirty="0"/>
              <a:t>DIAGNOSTYCZNA</a:t>
            </a:r>
          </a:p>
          <a:p>
            <a:pPr>
              <a:buFontTx/>
              <a:buChar char="-"/>
            </a:pPr>
            <a:endParaRPr lang="pl-PL" sz="2400" dirty="0"/>
          </a:p>
          <a:p>
            <a:pPr>
              <a:buFontTx/>
              <a:buChar char="-"/>
            </a:pPr>
            <a:r>
              <a:rPr lang="pl-PL" sz="2400" dirty="0"/>
              <a:t>ROKOWNICZA</a:t>
            </a:r>
          </a:p>
          <a:p>
            <a:pPr>
              <a:buFontTx/>
              <a:buChar char="-"/>
            </a:pPr>
            <a:endParaRPr lang="pl-PL" sz="2400" dirty="0"/>
          </a:p>
          <a:p>
            <a:pPr>
              <a:buFontTx/>
              <a:buChar char="-"/>
            </a:pPr>
            <a:r>
              <a:rPr lang="pl-PL" sz="2400" dirty="0"/>
              <a:t>MONITOROWANIE LECZENIA</a:t>
            </a:r>
          </a:p>
          <a:p>
            <a:pPr>
              <a:buFontTx/>
              <a:buChar char="-"/>
            </a:pPr>
            <a:endParaRPr lang="pl-PL" sz="2400" dirty="0"/>
          </a:p>
          <a:p>
            <a:pPr>
              <a:buFontTx/>
              <a:buChar char="-"/>
            </a:pPr>
            <a:r>
              <a:rPr lang="pl-PL" sz="2400" dirty="0"/>
              <a:t>Terapeutyczna (</a:t>
            </a:r>
            <a:r>
              <a:rPr lang="pl-PL" sz="2400" dirty="0" err="1"/>
              <a:t>Nesiritide</a:t>
            </a:r>
            <a:r>
              <a:rPr lang="pl-PL" sz="24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340768"/>
            <a:ext cx="5928056" cy="3888432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084168" y="6165304"/>
            <a:ext cx="161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ESC 2015; SCD</a:t>
            </a:r>
          </a:p>
        </p:txBody>
      </p:sp>
    </p:spTree>
    <p:extLst>
      <p:ext uri="{BB962C8B-B14F-4D97-AF65-F5344CB8AC3E}">
        <p14:creationId xmlns="" xmlns:p14="http://schemas.microsoft.com/office/powerpoint/2010/main" val="388599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692695"/>
            <a:ext cx="5472608" cy="539801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940152" y="6525344"/>
            <a:ext cx="161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ESC 2015; SCD</a:t>
            </a:r>
          </a:p>
        </p:txBody>
      </p:sp>
    </p:spTree>
    <p:extLst>
      <p:ext uri="{BB962C8B-B14F-4D97-AF65-F5344CB8AC3E}">
        <p14:creationId xmlns="" xmlns:p14="http://schemas.microsoft.com/office/powerpoint/2010/main" val="79925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73654"/>
            <a:ext cx="4032448" cy="6510691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043608" y="2420888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LBBB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115616" y="4725144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RBBB</a:t>
            </a:r>
          </a:p>
        </p:txBody>
      </p:sp>
    </p:spTree>
    <p:extLst>
      <p:ext uri="{BB962C8B-B14F-4D97-AF65-F5344CB8AC3E}">
        <p14:creationId xmlns="" xmlns:p14="http://schemas.microsoft.com/office/powerpoint/2010/main" val="322477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547664" y="3429000"/>
            <a:ext cx="5361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REKONSTRUKCJA KOMORY</a:t>
            </a:r>
          </a:p>
        </p:txBody>
      </p:sp>
    </p:spTree>
    <p:extLst>
      <p:ext uri="{BB962C8B-B14F-4D97-AF65-F5344CB8AC3E}">
        <p14:creationId xmlns="" xmlns:p14="http://schemas.microsoft.com/office/powerpoint/2010/main" val="241576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2196" y="1628800"/>
            <a:ext cx="7748276" cy="288032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580112" y="5661248"/>
            <a:ext cx="2024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ESC 2014; REVASC</a:t>
            </a:r>
          </a:p>
        </p:txBody>
      </p:sp>
    </p:spTree>
    <p:extLst>
      <p:ext uri="{BB962C8B-B14F-4D97-AF65-F5344CB8AC3E}">
        <p14:creationId xmlns="" xmlns:p14="http://schemas.microsoft.com/office/powerpoint/2010/main" val="100745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0559" y="1700808"/>
            <a:ext cx="5828734" cy="2736304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796136" y="5877272"/>
            <a:ext cx="2024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ESC 2014; REVASC</a:t>
            </a:r>
          </a:p>
        </p:txBody>
      </p:sp>
    </p:spTree>
    <p:extLst>
      <p:ext uri="{BB962C8B-B14F-4D97-AF65-F5344CB8AC3E}">
        <p14:creationId xmlns="" xmlns:p14="http://schemas.microsoft.com/office/powerpoint/2010/main" val="29295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971600" y="2276872"/>
            <a:ext cx="403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SKRAJNA NS: CO DALEJ</a:t>
            </a:r>
          </a:p>
        </p:txBody>
      </p:sp>
    </p:spTree>
    <p:extLst>
      <p:ext uri="{BB962C8B-B14F-4D97-AF65-F5344CB8AC3E}">
        <p14:creationId xmlns="" xmlns:p14="http://schemas.microsoft.com/office/powerpoint/2010/main" val="87026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692696"/>
            <a:ext cx="3816424" cy="609922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23528" y="3429000"/>
            <a:ext cx="819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HTX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300192" y="5805264"/>
            <a:ext cx="1488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ESC 2012; HF</a:t>
            </a:r>
          </a:p>
        </p:txBody>
      </p:sp>
    </p:spTree>
    <p:extLst>
      <p:ext uri="{BB962C8B-B14F-4D97-AF65-F5344CB8AC3E}">
        <p14:creationId xmlns="" xmlns:p14="http://schemas.microsoft.com/office/powerpoint/2010/main" val="198875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867" y="1628800"/>
            <a:ext cx="8142934" cy="381642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084168" y="6165304"/>
            <a:ext cx="1488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ESC 2012; HF</a:t>
            </a:r>
          </a:p>
        </p:txBody>
      </p:sp>
    </p:spTree>
    <p:extLst>
      <p:ext uri="{BB962C8B-B14F-4D97-AF65-F5344CB8AC3E}">
        <p14:creationId xmlns="" xmlns:p14="http://schemas.microsoft.com/office/powerpoint/2010/main" val="410406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835696" y="1052736"/>
            <a:ext cx="3744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SKRAJNA NS: CO DALEJ</a:t>
            </a:r>
          </a:p>
          <a:p>
            <a:endParaRPr lang="pl-PL" sz="1400" dirty="0"/>
          </a:p>
          <a:p>
            <a:r>
              <a:rPr lang="pl-PL" sz="1400" dirty="0"/>
              <a:t>LVAD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791400"/>
            <a:ext cx="4752528" cy="4596783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588224" y="5085184"/>
            <a:ext cx="1325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EACVI 2015</a:t>
            </a:r>
          </a:p>
        </p:txBody>
      </p:sp>
    </p:spTree>
    <p:extLst>
      <p:ext uri="{BB962C8B-B14F-4D97-AF65-F5344CB8AC3E}">
        <p14:creationId xmlns="" xmlns:p14="http://schemas.microsoft.com/office/powerpoint/2010/main" val="405628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99592" y="1412776"/>
            <a:ext cx="784887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/>
              <a:t>Nieprawidłowości w badaniu echokardiograficznym :</a:t>
            </a:r>
          </a:p>
          <a:p>
            <a:endParaRPr lang="pl-PL" sz="1600" b="1" dirty="0"/>
          </a:p>
          <a:p>
            <a:r>
              <a:rPr lang="pl-PL" sz="1600" b="1" dirty="0"/>
              <a:t>Parametry związane z czynnością skurczową</a:t>
            </a:r>
          </a:p>
          <a:p>
            <a:r>
              <a:rPr lang="pl-PL" sz="1600" dirty="0"/>
              <a:t>Frakcja wyrzutowa LV Obniżona (&lt;35%) </a:t>
            </a:r>
          </a:p>
          <a:p>
            <a:endParaRPr lang="pl-PL" sz="1600" dirty="0"/>
          </a:p>
          <a:p>
            <a:r>
              <a:rPr lang="pl-PL" sz="1600" dirty="0"/>
              <a:t>Zaburzenia globalne  i odcinkowe czynności skurczowej LV</a:t>
            </a:r>
          </a:p>
          <a:p>
            <a:endParaRPr lang="pl-PL" sz="1600" dirty="0"/>
          </a:p>
          <a:p>
            <a:r>
              <a:rPr lang="pl-PL" sz="1600" dirty="0"/>
              <a:t>- </a:t>
            </a:r>
            <a:r>
              <a:rPr lang="pl-PL" sz="1600" dirty="0" err="1"/>
              <a:t>Hipokineza</a:t>
            </a:r>
            <a:r>
              <a:rPr lang="pl-PL" sz="1600" dirty="0"/>
              <a:t>, </a:t>
            </a:r>
            <a:r>
              <a:rPr lang="pl-PL" sz="1600" dirty="0" err="1"/>
              <a:t>akineza</a:t>
            </a:r>
            <a:r>
              <a:rPr lang="pl-PL" sz="1600" dirty="0"/>
              <a:t>, dyskineza (Zawał serca/niedokrwienie)</a:t>
            </a:r>
          </a:p>
          <a:p>
            <a:pPr>
              <a:buFontTx/>
              <a:buChar char="-"/>
            </a:pPr>
            <a:r>
              <a:rPr lang="pl-PL" sz="1600" dirty="0" err="1"/>
              <a:t>Kardiomiopatia</a:t>
            </a:r>
            <a:r>
              <a:rPr lang="pl-PL" sz="1600" dirty="0"/>
              <a:t> :  (zapalenie mięśnia sercowego)</a:t>
            </a:r>
          </a:p>
          <a:p>
            <a:pPr>
              <a:buFontTx/>
              <a:buChar char="-"/>
            </a:pPr>
            <a:endParaRPr lang="pl-PL" sz="1600" dirty="0"/>
          </a:p>
          <a:p>
            <a:r>
              <a:rPr lang="pl-PL" sz="1600" dirty="0"/>
              <a:t>Wymiar końcowo-rozkurczowy LV zwiększony (wymiar ≥ 60 mm, &gt; 32 mm/m2)</a:t>
            </a:r>
          </a:p>
          <a:p>
            <a:endParaRPr lang="pl-PL" sz="1600" dirty="0"/>
          </a:p>
          <a:p>
            <a:r>
              <a:rPr lang="pl-PL" sz="1600" dirty="0"/>
              <a:t>Całka prędkości przepływu w czasie z drogi odpływu LV Obniżona (&lt; 15 cm) </a:t>
            </a:r>
          </a:p>
          <a:p>
            <a:endParaRPr lang="pl-PL" sz="1600" dirty="0"/>
          </a:p>
          <a:p>
            <a:r>
              <a:rPr lang="pl-PL" sz="1600" dirty="0"/>
              <a:t>Zwiększona objętość LK :</a:t>
            </a:r>
          </a:p>
          <a:p>
            <a:pPr marL="285750" indent="-285750">
              <a:buFontTx/>
              <a:buChar char="-"/>
            </a:pPr>
            <a:r>
              <a:rPr lang="pl-PL" sz="1600" dirty="0"/>
              <a:t>74/31 </a:t>
            </a:r>
            <a:r>
              <a:rPr lang="pl-PL" sz="1600" dirty="0" err="1"/>
              <a:t>mL</a:t>
            </a:r>
            <a:r>
              <a:rPr lang="pl-PL" sz="1600" dirty="0"/>
              <a:t>/m2 (106mL)M; </a:t>
            </a:r>
          </a:p>
          <a:p>
            <a:pPr marL="285750" indent="-285750">
              <a:buFontTx/>
              <a:buChar char="-"/>
            </a:pPr>
            <a:r>
              <a:rPr lang="pl-PL" sz="1600" dirty="0"/>
              <a:t>61/24mL/m2 (76mL) K</a:t>
            </a:r>
            <a:endParaRPr lang="pl-PL" dirty="0"/>
          </a:p>
          <a:p>
            <a:endParaRPr lang="pl-PL" dirty="0"/>
          </a:p>
          <a:p>
            <a:r>
              <a:rPr lang="pl-PL" dirty="0"/>
              <a:t>						</a:t>
            </a:r>
          </a:p>
          <a:p>
            <a:r>
              <a:rPr lang="pl-PL" dirty="0"/>
              <a:t>						ESC 2012; EACVI 2014</a:t>
            </a:r>
          </a:p>
        </p:txBody>
      </p:sp>
      <p:pic>
        <p:nvPicPr>
          <p:cNvPr id="3" name="Picture 2" descr="Strona g&amp;lstrok;ó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1116678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1050</TotalTime>
  <Words>1651</Words>
  <Application>Microsoft Office PowerPoint</Application>
  <PresentationFormat>Pokaz na ekranie (4:3)</PresentationFormat>
  <Paragraphs>553</Paragraphs>
  <Slides>89</Slides>
  <Notes>3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89</vt:i4>
      </vt:variant>
    </vt:vector>
  </HeadingPairs>
  <TitlesOfParts>
    <vt:vector size="91" baseType="lpstr">
      <vt:lpstr>Przepływ</vt:lpstr>
      <vt:lpstr>Document</vt:lpstr>
      <vt:lpstr>Rozpoznawanie  i postępowanie w ciężkiej niewydolności serca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Slajd 49</vt:lpstr>
      <vt:lpstr>Slajd 50</vt:lpstr>
      <vt:lpstr>Slajd 51</vt:lpstr>
      <vt:lpstr>Slajd 52</vt:lpstr>
      <vt:lpstr>Slajd 53</vt:lpstr>
      <vt:lpstr>Slajd 54</vt:lpstr>
      <vt:lpstr>Slajd 55</vt:lpstr>
      <vt:lpstr>Slajd 56</vt:lpstr>
      <vt:lpstr>Slajd 57</vt:lpstr>
      <vt:lpstr>Slajd 58</vt:lpstr>
      <vt:lpstr>Slajd 59</vt:lpstr>
      <vt:lpstr>Slajd 60</vt:lpstr>
      <vt:lpstr>Slajd 61</vt:lpstr>
      <vt:lpstr>Slajd 62</vt:lpstr>
      <vt:lpstr>Slajd 63</vt:lpstr>
      <vt:lpstr>Slajd 64</vt:lpstr>
      <vt:lpstr>Slajd 65</vt:lpstr>
      <vt:lpstr>Slajd 66</vt:lpstr>
      <vt:lpstr>Slajd 67</vt:lpstr>
      <vt:lpstr>Slajd 68</vt:lpstr>
      <vt:lpstr>Slajd 69</vt:lpstr>
      <vt:lpstr>Slajd 70</vt:lpstr>
      <vt:lpstr>Slajd 71</vt:lpstr>
      <vt:lpstr>Slajd 72</vt:lpstr>
      <vt:lpstr>Slajd 73</vt:lpstr>
      <vt:lpstr>Slajd 74</vt:lpstr>
      <vt:lpstr>Slajd 75</vt:lpstr>
      <vt:lpstr>Slajd 76</vt:lpstr>
      <vt:lpstr>Slajd 77</vt:lpstr>
      <vt:lpstr>Slajd 78</vt:lpstr>
      <vt:lpstr>Slajd 79</vt:lpstr>
      <vt:lpstr>Slajd 80</vt:lpstr>
      <vt:lpstr>Slajd 81</vt:lpstr>
      <vt:lpstr>Slajd 82</vt:lpstr>
      <vt:lpstr>Slajd 83</vt:lpstr>
      <vt:lpstr>Slajd 84</vt:lpstr>
      <vt:lpstr>Slajd 85</vt:lpstr>
      <vt:lpstr>Slajd 86</vt:lpstr>
      <vt:lpstr>Slajd 87</vt:lpstr>
      <vt:lpstr>Slajd 88</vt:lpstr>
      <vt:lpstr>Slajd 89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komp</dc:creator>
  <cp:lastModifiedBy>komp</cp:lastModifiedBy>
  <cp:revision>449</cp:revision>
  <dcterms:created xsi:type="dcterms:W3CDTF">2016-05-01T12:18:30Z</dcterms:created>
  <dcterms:modified xsi:type="dcterms:W3CDTF">2016-07-06T11:43:17Z</dcterms:modified>
</cp:coreProperties>
</file>